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1"/>
  </p:notesMasterIdLst>
  <p:sldIdLst>
    <p:sldId id="259" r:id="rId2"/>
    <p:sldId id="313" r:id="rId3"/>
    <p:sldId id="314" r:id="rId4"/>
    <p:sldId id="256" r:id="rId5"/>
    <p:sldId id="257" r:id="rId6"/>
    <p:sldId id="317" r:id="rId7"/>
    <p:sldId id="318" r:id="rId8"/>
    <p:sldId id="319" r:id="rId9"/>
    <p:sldId id="320" r:id="rId10"/>
    <p:sldId id="322" r:id="rId11"/>
    <p:sldId id="323" r:id="rId12"/>
    <p:sldId id="325" r:id="rId13"/>
    <p:sldId id="326" r:id="rId14"/>
    <p:sldId id="332" r:id="rId15"/>
    <p:sldId id="333" r:id="rId16"/>
    <p:sldId id="340" r:id="rId17"/>
    <p:sldId id="341" r:id="rId18"/>
    <p:sldId id="327" r:id="rId19"/>
    <p:sldId id="328" r:id="rId20"/>
    <p:sldId id="329" r:id="rId21"/>
    <p:sldId id="330" r:id="rId22"/>
    <p:sldId id="331" r:id="rId23"/>
    <p:sldId id="336" r:id="rId24"/>
    <p:sldId id="337" r:id="rId25"/>
    <p:sldId id="338" r:id="rId26"/>
    <p:sldId id="339" r:id="rId27"/>
    <p:sldId id="359" r:id="rId28"/>
    <p:sldId id="344" r:id="rId29"/>
    <p:sldId id="343" r:id="rId30"/>
    <p:sldId id="345" r:id="rId31"/>
    <p:sldId id="356" r:id="rId32"/>
    <p:sldId id="357" r:id="rId33"/>
    <p:sldId id="346" r:id="rId34"/>
    <p:sldId id="347" r:id="rId35"/>
    <p:sldId id="348" r:id="rId36"/>
    <p:sldId id="349" r:id="rId37"/>
    <p:sldId id="350" r:id="rId38"/>
    <p:sldId id="351" r:id="rId39"/>
    <p:sldId id="353" r:id="rId40"/>
    <p:sldId id="354" r:id="rId41"/>
    <p:sldId id="360" r:id="rId42"/>
    <p:sldId id="361" r:id="rId43"/>
    <p:sldId id="362" r:id="rId44"/>
    <p:sldId id="358" r:id="rId45"/>
    <p:sldId id="363" r:id="rId46"/>
    <p:sldId id="364" r:id="rId47"/>
    <p:sldId id="365" r:id="rId48"/>
    <p:sldId id="366" r:id="rId49"/>
    <p:sldId id="367" r:id="rId5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10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018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49D82BF-5F2E-4581-8A05-6D820DC84F94}" type="doc">
      <dgm:prSet loTypeId="urn:microsoft.com/office/officeart/2005/8/layout/radial6" loCatId="relationship" qsTypeId="urn:microsoft.com/office/officeart/2005/8/quickstyle/simple5" qsCatId="simple" csTypeId="urn:microsoft.com/office/officeart/2005/8/colors/accent0_3" csCatId="mainScheme" phldr="1"/>
      <dgm:spPr/>
      <dgm:t>
        <a:bodyPr/>
        <a:lstStyle/>
        <a:p>
          <a:endParaRPr lang="tr-TR"/>
        </a:p>
      </dgm:t>
    </dgm:pt>
    <dgm:pt modelId="{AE61EE4C-FBE7-41C3-A062-C9190E1F71EA}">
      <dgm:prSet phldrT="[Metin]" custT="1"/>
      <dgm:spPr/>
      <dgm:t>
        <a:bodyPr/>
        <a:lstStyle/>
        <a:p>
          <a:r>
            <a:rPr lang="tr-TR" sz="1400" dirty="0" smtClean="0">
              <a:latin typeface="Engravers MT" pitchFamily="18" charset="0"/>
            </a:rPr>
            <a:t>Taraftarlık boyutlarını etkileyen bileşenler</a:t>
          </a:r>
          <a:endParaRPr lang="tr-TR" sz="1400" dirty="0">
            <a:latin typeface="Engravers MT" pitchFamily="18" charset="0"/>
          </a:endParaRPr>
        </a:p>
      </dgm:t>
    </dgm:pt>
    <dgm:pt modelId="{00B1D28E-2473-464D-8167-EB846BAE52CC}" type="parTrans" cxnId="{5F861B12-7A45-488C-83D5-6402A3D53A50}">
      <dgm:prSet/>
      <dgm:spPr/>
      <dgm:t>
        <a:bodyPr/>
        <a:lstStyle/>
        <a:p>
          <a:endParaRPr lang="tr-TR" sz="1400"/>
        </a:p>
      </dgm:t>
    </dgm:pt>
    <dgm:pt modelId="{37E4F937-5E48-4192-89BD-FB84A0DC5F2F}" type="sibTrans" cxnId="{5F861B12-7A45-488C-83D5-6402A3D53A50}">
      <dgm:prSet/>
      <dgm:spPr/>
      <dgm:t>
        <a:bodyPr/>
        <a:lstStyle/>
        <a:p>
          <a:endParaRPr lang="tr-TR" sz="1400"/>
        </a:p>
      </dgm:t>
    </dgm:pt>
    <dgm:pt modelId="{D0DB5E98-B23E-48D8-8944-F6C36E15D0D0}">
      <dgm:prSet phldrT="[Metin]" custT="1"/>
      <dgm:spPr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r>
            <a:rPr lang="tr-TR" sz="1400" dirty="0" smtClean="0">
              <a:latin typeface="Engravers MT" pitchFamily="18" charset="0"/>
            </a:rPr>
            <a:t>Medya</a:t>
          </a:r>
          <a:endParaRPr lang="tr-TR" sz="1400" dirty="0">
            <a:latin typeface="Engravers MT" pitchFamily="18" charset="0"/>
          </a:endParaRPr>
        </a:p>
      </dgm:t>
    </dgm:pt>
    <dgm:pt modelId="{BF5DCE96-2B6A-4D1F-A57F-FF3DAE46CEAA}" type="parTrans" cxnId="{A8BC3E55-3028-4BAC-A081-EE060338CD4D}">
      <dgm:prSet/>
      <dgm:spPr/>
      <dgm:t>
        <a:bodyPr/>
        <a:lstStyle/>
        <a:p>
          <a:endParaRPr lang="tr-TR" sz="1400"/>
        </a:p>
      </dgm:t>
    </dgm:pt>
    <dgm:pt modelId="{023A069B-492F-4BF3-B09F-8EE68BF3DF1C}" type="sibTrans" cxnId="{A8BC3E55-3028-4BAC-A081-EE060338CD4D}">
      <dgm:prSet/>
      <dgm:spPr/>
      <dgm:t>
        <a:bodyPr/>
        <a:lstStyle/>
        <a:p>
          <a:endParaRPr lang="tr-TR" sz="1400"/>
        </a:p>
      </dgm:t>
    </dgm:pt>
    <dgm:pt modelId="{76AF106C-DD62-45F0-8272-F4D603C8F731}">
      <dgm:prSet phldrT="[Metin]" custT="1"/>
      <dgm:spPr/>
      <dgm:t>
        <a:bodyPr/>
        <a:lstStyle/>
        <a:p>
          <a:r>
            <a:rPr lang="tr-TR" sz="1400" dirty="0" smtClean="0">
              <a:latin typeface="Engravers MT" pitchFamily="18" charset="0"/>
            </a:rPr>
            <a:t>amİgo</a:t>
          </a:r>
          <a:endParaRPr lang="tr-TR" sz="1400" dirty="0">
            <a:latin typeface="Engravers MT" pitchFamily="18" charset="0"/>
          </a:endParaRPr>
        </a:p>
      </dgm:t>
    </dgm:pt>
    <dgm:pt modelId="{480F908A-EC53-492D-B1D9-DC710FA01E9C}" type="parTrans" cxnId="{68B72988-1631-417F-8218-4680A79FE298}">
      <dgm:prSet/>
      <dgm:spPr/>
      <dgm:t>
        <a:bodyPr/>
        <a:lstStyle/>
        <a:p>
          <a:endParaRPr lang="tr-TR" sz="1400"/>
        </a:p>
      </dgm:t>
    </dgm:pt>
    <dgm:pt modelId="{0D3F524A-B048-424C-AE01-B8E3AA04DF24}" type="sibTrans" cxnId="{68B72988-1631-417F-8218-4680A79FE298}">
      <dgm:prSet/>
      <dgm:spPr/>
      <dgm:t>
        <a:bodyPr/>
        <a:lstStyle/>
        <a:p>
          <a:endParaRPr lang="tr-TR" sz="1400"/>
        </a:p>
      </dgm:t>
    </dgm:pt>
    <dgm:pt modelId="{1255092B-37C2-46E0-BB5D-71C4C2DDBE1D}">
      <dgm:prSet phldrT="[Metin]" custT="1"/>
      <dgm:spPr/>
      <dgm:t>
        <a:bodyPr/>
        <a:lstStyle/>
        <a:p>
          <a:r>
            <a:rPr lang="tr-TR" sz="1400" dirty="0" smtClean="0">
              <a:latin typeface="Engravers MT" pitchFamily="18" charset="0"/>
            </a:rPr>
            <a:t>YÖNETİCİLER</a:t>
          </a:r>
          <a:endParaRPr lang="tr-TR" sz="1400" dirty="0">
            <a:latin typeface="Engravers MT" pitchFamily="18" charset="0"/>
          </a:endParaRPr>
        </a:p>
      </dgm:t>
    </dgm:pt>
    <dgm:pt modelId="{46819865-A5F7-483B-B604-1F12B744289B}" type="parTrans" cxnId="{F315D496-6EF4-4698-9234-06DD3B1739D1}">
      <dgm:prSet/>
      <dgm:spPr/>
      <dgm:t>
        <a:bodyPr/>
        <a:lstStyle/>
        <a:p>
          <a:endParaRPr lang="tr-TR" sz="1400"/>
        </a:p>
      </dgm:t>
    </dgm:pt>
    <dgm:pt modelId="{7281780E-A6EB-44E2-AB9C-A0BBA239F66A}" type="sibTrans" cxnId="{F315D496-6EF4-4698-9234-06DD3B1739D1}">
      <dgm:prSet/>
      <dgm:spPr/>
      <dgm:t>
        <a:bodyPr/>
        <a:lstStyle/>
        <a:p>
          <a:endParaRPr lang="tr-TR" sz="1400"/>
        </a:p>
      </dgm:t>
    </dgm:pt>
    <dgm:pt modelId="{EEE0B884-50BB-4FCE-80D8-860D84B3B64B}">
      <dgm:prSet phldrT="[Metin]" custT="1"/>
      <dgm:spPr/>
      <dgm:t>
        <a:bodyPr/>
        <a:lstStyle/>
        <a:p>
          <a:r>
            <a:rPr lang="tr-TR" sz="1400" dirty="0" smtClean="0">
              <a:latin typeface="Engravers MT" pitchFamily="18" charset="0"/>
            </a:rPr>
            <a:t>Teknik Sorumlu ve Sporcular</a:t>
          </a:r>
          <a:endParaRPr lang="tr-TR" sz="1400" dirty="0">
            <a:latin typeface="Engravers MT" pitchFamily="18" charset="0"/>
          </a:endParaRPr>
        </a:p>
      </dgm:t>
    </dgm:pt>
    <dgm:pt modelId="{AEC4751B-F798-460C-9FF7-03331CF76FBC}" type="parTrans" cxnId="{D2EE1462-9258-4C06-8CA0-63A76DB475EA}">
      <dgm:prSet/>
      <dgm:spPr/>
      <dgm:t>
        <a:bodyPr/>
        <a:lstStyle/>
        <a:p>
          <a:endParaRPr lang="tr-TR" sz="1400"/>
        </a:p>
      </dgm:t>
    </dgm:pt>
    <dgm:pt modelId="{C851FFDF-3918-45AE-9F44-5A8E3C757AC0}" type="sibTrans" cxnId="{D2EE1462-9258-4C06-8CA0-63A76DB475EA}">
      <dgm:prSet/>
      <dgm:spPr/>
      <dgm:t>
        <a:bodyPr/>
        <a:lstStyle/>
        <a:p>
          <a:endParaRPr lang="tr-TR" sz="1400"/>
        </a:p>
      </dgm:t>
    </dgm:pt>
    <dgm:pt modelId="{5A1B0CDF-042D-4531-B465-A95248F39502}" type="pres">
      <dgm:prSet presAssocID="{349D82BF-5F2E-4581-8A05-6D820DC84F94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0B1C9450-7EC0-4B3D-A814-1D6BD9640A52}" type="pres">
      <dgm:prSet presAssocID="{AE61EE4C-FBE7-41C3-A062-C9190E1F71EA}" presName="centerShape" presStyleLbl="node0" presStyleIdx="0" presStyleCnt="1" custLinFactNeighborX="-188" custLinFactNeighborY="5400"/>
      <dgm:spPr/>
      <dgm:t>
        <a:bodyPr/>
        <a:lstStyle/>
        <a:p>
          <a:endParaRPr lang="tr-TR"/>
        </a:p>
      </dgm:t>
    </dgm:pt>
    <dgm:pt modelId="{347C987D-F5B5-47CF-AE69-25A844795689}" type="pres">
      <dgm:prSet presAssocID="{D0DB5E98-B23E-48D8-8944-F6C36E15D0D0}" presName="node" presStyleLbl="node1" presStyleIdx="0" presStyleCnt="4" custScaleX="125413" custScaleY="73643" custRadScaleRad="66370" custRadScaleInc="4021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1B62936-77B4-473D-A8AA-FF39567D35E3}" type="pres">
      <dgm:prSet presAssocID="{D0DB5E98-B23E-48D8-8944-F6C36E15D0D0}" presName="dummy" presStyleCnt="0"/>
      <dgm:spPr/>
    </dgm:pt>
    <dgm:pt modelId="{AB9F467F-6293-4167-9290-A0B12B698B16}" type="pres">
      <dgm:prSet presAssocID="{023A069B-492F-4BF3-B09F-8EE68BF3DF1C}" presName="sibTrans" presStyleLbl="sibTrans2D1" presStyleIdx="0" presStyleCnt="4"/>
      <dgm:spPr/>
      <dgm:t>
        <a:bodyPr/>
        <a:lstStyle/>
        <a:p>
          <a:endParaRPr lang="tr-TR"/>
        </a:p>
      </dgm:t>
    </dgm:pt>
    <dgm:pt modelId="{D78B00FD-0D78-4BEA-8675-15AFC37D1082}" type="pres">
      <dgm:prSet presAssocID="{76AF106C-DD62-45F0-8272-F4D603C8F731}" presName="node" presStyleLbl="node1" presStyleIdx="1" presStyleCnt="4" custScaleX="128702" custRadScaleRad="112446" custRadScaleInc="2551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4C323F4-0B71-448C-95AC-7FAC56DB7301}" type="pres">
      <dgm:prSet presAssocID="{76AF106C-DD62-45F0-8272-F4D603C8F731}" presName="dummy" presStyleCnt="0"/>
      <dgm:spPr/>
    </dgm:pt>
    <dgm:pt modelId="{89C45857-F221-456A-8A9A-5B2C7B89DA17}" type="pres">
      <dgm:prSet presAssocID="{0D3F524A-B048-424C-AE01-B8E3AA04DF24}" presName="sibTrans" presStyleLbl="sibTrans2D1" presStyleIdx="1" presStyleCnt="4"/>
      <dgm:spPr/>
      <dgm:t>
        <a:bodyPr/>
        <a:lstStyle/>
        <a:p>
          <a:endParaRPr lang="tr-TR"/>
        </a:p>
      </dgm:t>
    </dgm:pt>
    <dgm:pt modelId="{AC56E453-F087-4B6C-B0C8-216DA05B490C}" type="pres">
      <dgm:prSet presAssocID="{1255092B-37C2-46E0-BB5D-71C4C2DDBE1D}" presName="node" presStyleLbl="node1" presStyleIdx="2" presStyleCnt="4" custScaleX="137173" custRadScaleRad="104409" custRadScaleInc="99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A6B2B39-6298-4877-851B-33922264E6AE}" type="pres">
      <dgm:prSet presAssocID="{1255092B-37C2-46E0-BB5D-71C4C2DDBE1D}" presName="dummy" presStyleCnt="0"/>
      <dgm:spPr/>
    </dgm:pt>
    <dgm:pt modelId="{4D7C8F38-8F1D-45DE-B8DA-4BAD63AA37F0}" type="pres">
      <dgm:prSet presAssocID="{7281780E-A6EB-44E2-AB9C-A0BBA239F66A}" presName="sibTrans" presStyleLbl="sibTrans2D1" presStyleIdx="2" presStyleCnt="4" custLinFactNeighborX="877" custLinFactNeighborY="877"/>
      <dgm:spPr/>
      <dgm:t>
        <a:bodyPr/>
        <a:lstStyle/>
        <a:p>
          <a:endParaRPr lang="tr-TR"/>
        </a:p>
      </dgm:t>
    </dgm:pt>
    <dgm:pt modelId="{4624EDEB-1011-4B62-A877-C6BABAFD9653}" type="pres">
      <dgm:prSet presAssocID="{EEE0B884-50BB-4FCE-80D8-860D84B3B64B}" presName="node" presStyleLbl="node1" presStyleIdx="3" presStyleCnt="4" custScaleX="126062" custScaleY="10540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A7C7AFA-071B-4624-B77A-93A41D3FBB2B}" type="pres">
      <dgm:prSet presAssocID="{EEE0B884-50BB-4FCE-80D8-860D84B3B64B}" presName="dummy" presStyleCnt="0"/>
      <dgm:spPr/>
    </dgm:pt>
    <dgm:pt modelId="{ACC9D572-0BD3-4F28-BF18-0F7DBD9D829F}" type="pres">
      <dgm:prSet presAssocID="{C851FFDF-3918-45AE-9F44-5A8E3C757AC0}" presName="sibTrans" presStyleLbl="sibTrans2D1" presStyleIdx="3" presStyleCnt="4"/>
      <dgm:spPr/>
      <dgm:t>
        <a:bodyPr/>
        <a:lstStyle/>
        <a:p>
          <a:endParaRPr lang="tr-TR"/>
        </a:p>
      </dgm:t>
    </dgm:pt>
  </dgm:ptLst>
  <dgm:cxnLst>
    <dgm:cxn modelId="{66220354-9B06-4D7F-A81A-0B706B3346CF}" type="presOf" srcId="{EEE0B884-50BB-4FCE-80D8-860D84B3B64B}" destId="{4624EDEB-1011-4B62-A877-C6BABAFD9653}" srcOrd="0" destOrd="0" presId="urn:microsoft.com/office/officeart/2005/8/layout/radial6"/>
    <dgm:cxn modelId="{12361392-208E-4E41-9179-A470A8E83CC9}" type="presOf" srcId="{7281780E-A6EB-44E2-AB9C-A0BBA239F66A}" destId="{4D7C8F38-8F1D-45DE-B8DA-4BAD63AA37F0}" srcOrd="0" destOrd="0" presId="urn:microsoft.com/office/officeart/2005/8/layout/radial6"/>
    <dgm:cxn modelId="{F8097EA5-D1F3-4511-ABF2-897D09C7AEF7}" type="presOf" srcId="{D0DB5E98-B23E-48D8-8944-F6C36E15D0D0}" destId="{347C987D-F5B5-47CF-AE69-25A844795689}" srcOrd="0" destOrd="0" presId="urn:microsoft.com/office/officeart/2005/8/layout/radial6"/>
    <dgm:cxn modelId="{5F861B12-7A45-488C-83D5-6402A3D53A50}" srcId="{349D82BF-5F2E-4581-8A05-6D820DC84F94}" destId="{AE61EE4C-FBE7-41C3-A062-C9190E1F71EA}" srcOrd="0" destOrd="0" parTransId="{00B1D28E-2473-464D-8167-EB846BAE52CC}" sibTransId="{37E4F937-5E48-4192-89BD-FB84A0DC5F2F}"/>
    <dgm:cxn modelId="{ABBF3EE2-695B-4BE7-8A0B-D2096284B336}" type="presOf" srcId="{1255092B-37C2-46E0-BB5D-71C4C2DDBE1D}" destId="{AC56E453-F087-4B6C-B0C8-216DA05B490C}" srcOrd="0" destOrd="0" presId="urn:microsoft.com/office/officeart/2005/8/layout/radial6"/>
    <dgm:cxn modelId="{AF1D73B0-8F4B-4DDD-A8A5-4F1373AE13E0}" type="presOf" srcId="{0D3F524A-B048-424C-AE01-B8E3AA04DF24}" destId="{89C45857-F221-456A-8A9A-5B2C7B89DA17}" srcOrd="0" destOrd="0" presId="urn:microsoft.com/office/officeart/2005/8/layout/radial6"/>
    <dgm:cxn modelId="{D2EE1462-9258-4C06-8CA0-63A76DB475EA}" srcId="{AE61EE4C-FBE7-41C3-A062-C9190E1F71EA}" destId="{EEE0B884-50BB-4FCE-80D8-860D84B3B64B}" srcOrd="3" destOrd="0" parTransId="{AEC4751B-F798-460C-9FF7-03331CF76FBC}" sibTransId="{C851FFDF-3918-45AE-9F44-5A8E3C757AC0}"/>
    <dgm:cxn modelId="{A8BC3E55-3028-4BAC-A081-EE060338CD4D}" srcId="{AE61EE4C-FBE7-41C3-A062-C9190E1F71EA}" destId="{D0DB5E98-B23E-48D8-8944-F6C36E15D0D0}" srcOrd="0" destOrd="0" parTransId="{BF5DCE96-2B6A-4D1F-A57F-FF3DAE46CEAA}" sibTransId="{023A069B-492F-4BF3-B09F-8EE68BF3DF1C}"/>
    <dgm:cxn modelId="{873DBCE0-47A3-4ACE-8BF1-E578FDE52CF7}" type="presOf" srcId="{76AF106C-DD62-45F0-8272-F4D603C8F731}" destId="{D78B00FD-0D78-4BEA-8675-15AFC37D1082}" srcOrd="0" destOrd="0" presId="urn:microsoft.com/office/officeart/2005/8/layout/radial6"/>
    <dgm:cxn modelId="{F315D496-6EF4-4698-9234-06DD3B1739D1}" srcId="{AE61EE4C-FBE7-41C3-A062-C9190E1F71EA}" destId="{1255092B-37C2-46E0-BB5D-71C4C2DDBE1D}" srcOrd="2" destOrd="0" parTransId="{46819865-A5F7-483B-B604-1F12B744289B}" sibTransId="{7281780E-A6EB-44E2-AB9C-A0BBA239F66A}"/>
    <dgm:cxn modelId="{0ECCF6A8-4F2B-4F68-AC05-1E907F4AC12A}" type="presOf" srcId="{C851FFDF-3918-45AE-9F44-5A8E3C757AC0}" destId="{ACC9D572-0BD3-4F28-BF18-0F7DBD9D829F}" srcOrd="0" destOrd="0" presId="urn:microsoft.com/office/officeart/2005/8/layout/radial6"/>
    <dgm:cxn modelId="{14319FC1-44C1-4624-A2D8-7CFA4F71EC85}" type="presOf" srcId="{AE61EE4C-FBE7-41C3-A062-C9190E1F71EA}" destId="{0B1C9450-7EC0-4B3D-A814-1D6BD9640A52}" srcOrd="0" destOrd="0" presId="urn:microsoft.com/office/officeart/2005/8/layout/radial6"/>
    <dgm:cxn modelId="{D97E83DF-8C89-4CE6-9B91-3F9A5458C44B}" type="presOf" srcId="{349D82BF-5F2E-4581-8A05-6D820DC84F94}" destId="{5A1B0CDF-042D-4531-B465-A95248F39502}" srcOrd="0" destOrd="0" presId="urn:microsoft.com/office/officeart/2005/8/layout/radial6"/>
    <dgm:cxn modelId="{68B72988-1631-417F-8218-4680A79FE298}" srcId="{AE61EE4C-FBE7-41C3-A062-C9190E1F71EA}" destId="{76AF106C-DD62-45F0-8272-F4D603C8F731}" srcOrd="1" destOrd="0" parTransId="{480F908A-EC53-492D-B1D9-DC710FA01E9C}" sibTransId="{0D3F524A-B048-424C-AE01-B8E3AA04DF24}"/>
    <dgm:cxn modelId="{607500AC-4C35-417A-8B9F-53B204124231}" type="presOf" srcId="{023A069B-492F-4BF3-B09F-8EE68BF3DF1C}" destId="{AB9F467F-6293-4167-9290-A0B12B698B16}" srcOrd="0" destOrd="0" presId="urn:microsoft.com/office/officeart/2005/8/layout/radial6"/>
    <dgm:cxn modelId="{00B2CA27-0EB7-4157-95FD-B0F40E319AA9}" type="presParOf" srcId="{5A1B0CDF-042D-4531-B465-A95248F39502}" destId="{0B1C9450-7EC0-4B3D-A814-1D6BD9640A52}" srcOrd="0" destOrd="0" presId="urn:microsoft.com/office/officeart/2005/8/layout/radial6"/>
    <dgm:cxn modelId="{F8C1CC82-D8F0-46FB-BC52-4DF9862A706D}" type="presParOf" srcId="{5A1B0CDF-042D-4531-B465-A95248F39502}" destId="{347C987D-F5B5-47CF-AE69-25A844795689}" srcOrd="1" destOrd="0" presId="urn:microsoft.com/office/officeart/2005/8/layout/radial6"/>
    <dgm:cxn modelId="{8150B500-86E9-4EA1-ABF5-6124590B66C8}" type="presParOf" srcId="{5A1B0CDF-042D-4531-B465-A95248F39502}" destId="{C1B62936-77B4-473D-A8AA-FF39567D35E3}" srcOrd="2" destOrd="0" presId="urn:microsoft.com/office/officeart/2005/8/layout/radial6"/>
    <dgm:cxn modelId="{B859516E-4A2C-4F41-87A3-887690FFB9E4}" type="presParOf" srcId="{5A1B0CDF-042D-4531-B465-A95248F39502}" destId="{AB9F467F-6293-4167-9290-A0B12B698B16}" srcOrd="3" destOrd="0" presId="urn:microsoft.com/office/officeart/2005/8/layout/radial6"/>
    <dgm:cxn modelId="{6D35197B-39EF-45D1-B060-D4FADE5AA977}" type="presParOf" srcId="{5A1B0CDF-042D-4531-B465-A95248F39502}" destId="{D78B00FD-0D78-4BEA-8675-15AFC37D1082}" srcOrd="4" destOrd="0" presId="urn:microsoft.com/office/officeart/2005/8/layout/radial6"/>
    <dgm:cxn modelId="{E76D6209-C69E-4CC2-91DB-8F2E3485AB1D}" type="presParOf" srcId="{5A1B0CDF-042D-4531-B465-A95248F39502}" destId="{A4C323F4-0B71-448C-95AC-7FAC56DB7301}" srcOrd="5" destOrd="0" presId="urn:microsoft.com/office/officeart/2005/8/layout/radial6"/>
    <dgm:cxn modelId="{F83B044F-8C47-4BF9-AC25-25B840C3E8F1}" type="presParOf" srcId="{5A1B0CDF-042D-4531-B465-A95248F39502}" destId="{89C45857-F221-456A-8A9A-5B2C7B89DA17}" srcOrd="6" destOrd="0" presId="urn:microsoft.com/office/officeart/2005/8/layout/radial6"/>
    <dgm:cxn modelId="{B82C1065-E8BC-4B02-B6C3-2D488BDE137F}" type="presParOf" srcId="{5A1B0CDF-042D-4531-B465-A95248F39502}" destId="{AC56E453-F087-4B6C-B0C8-216DA05B490C}" srcOrd="7" destOrd="0" presId="urn:microsoft.com/office/officeart/2005/8/layout/radial6"/>
    <dgm:cxn modelId="{93B1120A-18A5-4069-8D04-5832923B791A}" type="presParOf" srcId="{5A1B0CDF-042D-4531-B465-A95248F39502}" destId="{FA6B2B39-6298-4877-851B-33922264E6AE}" srcOrd="8" destOrd="0" presId="urn:microsoft.com/office/officeart/2005/8/layout/radial6"/>
    <dgm:cxn modelId="{79D897C3-0472-4FD0-8D4D-2E07AD7C5271}" type="presParOf" srcId="{5A1B0CDF-042D-4531-B465-A95248F39502}" destId="{4D7C8F38-8F1D-45DE-B8DA-4BAD63AA37F0}" srcOrd="9" destOrd="0" presId="urn:microsoft.com/office/officeart/2005/8/layout/radial6"/>
    <dgm:cxn modelId="{07059389-1964-47C7-A4CC-33A9BFB275C0}" type="presParOf" srcId="{5A1B0CDF-042D-4531-B465-A95248F39502}" destId="{4624EDEB-1011-4B62-A877-C6BABAFD9653}" srcOrd="10" destOrd="0" presId="urn:microsoft.com/office/officeart/2005/8/layout/radial6"/>
    <dgm:cxn modelId="{8F1E19EB-0785-4FB8-8619-35DDD53E63FE}" type="presParOf" srcId="{5A1B0CDF-042D-4531-B465-A95248F39502}" destId="{5A7C7AFA-071B-4624-B77A-93A41D3FBB2B}" srcOrd="11" destOrd="0" presId="urn:microsoft.com/office/officeart/2005/8/layout/radial6"/>
    <dgm:cxn modelId="{D13FE50D-5C4F-42C4-98B5-344320EFBF20}" type="presParOf" srcId="{5A1B0CDF-042D-4531-B465-A95248F39502}" destId="{ACC9D572-0BD3-4F28-BF18-0F7DBD9D829F}" srcOrd="12" destOrd="0" presId="urn:microsoft.com/office/officeart/2005/8/layout/radial6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8FD940-7362-4D9C-935C-2F40D87FB812}" type="datetimeFigureOut">
              <a:rPr lang="tr-TR" smtClean="0"/>
              <a:pPr/>
              <a:t>10.11.2012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82D871-168D-4921-A441-4E33DCA2B0C0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10.11.2012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10.11.2012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10.11.2012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10.11.2012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10.11.2012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10.11.2012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10.11.2012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10.11.2012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10.11.2012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10.11.2012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10.11.2012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10.11.2012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://www.sehrituruncu.com/wordpress-tr-2.3.3/wordpress/2008/05/29/spor-ve-siddet/463/" TargetMode="Externa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285720" y="357167"/>
            <a:ext cx="8572560" cy="2571768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SPORDA TARAFTAR OLMAK</a:t>
            </a:r>
            <a:r>
              <a:rPr lang="tr-TR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“SPORA KATILIMIN DİNAMİK GÜCÜ”</a:t>
            </a:r>
            <a:endParaRPr lang="tr-TR" sz="2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500034" y="4000504"/>
            <a:ext cx="8215370" cy="2643206"/>
          </a:xfrm>
        </p:spPr>
        <p:txBody>
          <a:bodyPr>
            <a:normAutofit fontScale="77500" lnSpcReduction="20000"/>
          </a:bodyPr>
          <a:lstStyle/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tr-TR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YRD.DOÇ.DR. VEYSEL KÜÇÜK</a:t>
            </a:r>
          </a:p>
          <a:p>
            <a:r>
              <a:rPr lang="tr-TR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10 KASIM 2012</a:t>
            </a:r>
          </a:p>
          <a:p>
            <a:endParaRPr lang="tr-TR" dirty="0"/>
          </a:p>
        </p:txBody>
      </p:sp>
      <p:pic>
        <p:nvPicPr>
          <p:cNvPr id="58370" name="Picture 2" descr="https://encrypted-tbn2.gstatic.com/images?q=tbn:ANd9GcT6op9sbXc0p-ZKqnTuxGeSxaB9RIrEvFPaWdd4VahO4kPWB0Q_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2285992"/>
            <a:ext cx="8702705" cy="335758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tr-TR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HOLİGANLARIN ÖZELLİKLERİ</a:t>
            </a:r>
          </a:p>
        </p:txBody>
      </p:sp>
      <p:sp>
        <p:nvSpPr>
          <p:cNvPr id="152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tr-TR" sz="3000" dirty="0" smtClean="0">
                <a:effectLst/>
                <a:latin typeface="Times New Roman" pitchFamily="18" charset="0"/>
                <a:cs typeface="Times New Roman" pitchFamily="18" charset="0"/>
              </a:rPr>
              <a:t>Çevreye uyum sağlayamazlar,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3000" dirty="0" smtClean="0">
                <a:effectLst/>
                <a:latin typeface="Times New Roman" pitchFamily="18" charset="0"/>
                <a:cs typeface="Times New Roman" pitchFamily="18" charset="0"/>
              </a:rPr>
              <a:t> Yaptıklarından utanmaz ve pişmanlık duymazlar,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3000" dirty="0" smtClean="0">
                <a:effectLst/>
                <a:latin typeface="Times New Roman" pitchFamily="18" charset="0"/>
                <a:cs typeface="Times New Roman" pitchFamily="18" charset="0"/>
              </a:rPr>
              <a:t> Sorumluluk taşımaz ve başkasını düşünmezler,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3000" dirty="0" smtClean="0">
                <a:effectLst/>
                <a:latin typeface="Times New Roman" pitchFamily="18" charset="0"/>
                <a:cs typeface="Times New Roman" pitchFamily="18" charset="0"/>
              </a:rPr>
              <a:t> Çok rahat yalan söyler ve hırsızlık yaparlar,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3000" dirty="0" smtClean="0">
                <a:effectLst/>
                <a:latin typeface="Times New Roman" pitchFamily="18" charset="0"/>
                <a:cs typeface="Times New Roman" pitchFamily="18" charset="0"/>
              </a:rPr>
              <a:t> Kural tanımaz ve çok rahat kavga çıkartırlar,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3000" dirty="0" smtClean="0">
                <a:effectLst/>
                <a:latin typeface="Times New Roman" pitchFamily="18" charset="0"/>
                <a:cs typeface="Times New Roman" pitchFamily="18" charset="0"/>
              </a:rPr>
              <a:t> Büyük çoğunluğu aşırı alkol kullanırlar,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3000" dirty="0" smtClean="0">
                <a:effectLst/>
                <a:latin typeface="Times New Roman" pitchFamily="18" charset="0"/>
                <a:cs typeface="Times New Roman" pitchFamily="18" charset="0"/>
              </a:rPr>
              <a:t> Holiganlar, yaptıklarının bilincindedirler.</a:t>
            </a:r>
          </a:p>
          <a:p>
            <a:pPr eaLnBrk="1" hangingPunct="1">
              <a:lnSpc>
                <a:spcPct val="90000"/>
              </a:lnSpc>
              <a:buNone/>
              <a:defRPr/>
            </a:pPr>
            <a:endParaRPr lang="tr-TR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4" descr="picture"/>
          <p:cNvPicPr preferRelativeResize="0"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38175" y="0"/>
            <a:ext cx="9818688" cy="70802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5 Diyagram"/>
          <p:cNvGraphicFramePr/>
          <p:nvPr/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2 Metin kutusu"/>
          <p:cNvSpPr txBox="1"/>
          <p:nvPr/>
        </p:nvSpPr>
        <p:spPr>
          <a:xfrm>
            <a:off x="0" y="188640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 smtClean="0">
                <a:latin typeface="Times New Roman" pitchFamily="18" charset="0"/>
                <a:cs typeface="Times New Roman" pitchFamily="18" charset="0"/>
              </a:rPr>
              <a:t>SPORDA ŞİDDET VE SALDIRGANLIĞIN BİLEŞENLERİ</a:t>
            </a:r>
            <a:endParaRPr lang="tr-TR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714380"/>
          </a:xfrm>
        </p:spPr>
        <p:txBody>
          <a:bodyPr>
            <a:normAutofit fontScale="90000"/>
          </a:bodyPr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ŞİDDET VE SALDIRGANLIKLA İLGİLİ ARAŞTIRMALAR</a:t>
            </a:r>
            <a:endParaRPr lang="tr-TR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85720" y="1142984"/>
            <a:ext cx="8524875" cy="5929329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tr-TR" sz="2400" b="1" dirty="0" smtClean="0"/>
              <a:t>“ </a:t>
            </a:r>
            <a:r>
              <a:rPr lang="tr-TR" b="1" dirty="0" smtClean="0"/>
              <a:t>KİTLE İLETİŞİM ARAÇLARINDAN YAZILI BASININ KULLANDIĞI ÜSLUBUN SPORCU VE SEYİRCİ SALDIRGANLIĞI AÇISINDAN İNCELENMESİ</a:t>
            </a:r>
            <a:r>
              <a:rPr lang="tr-TR" sz="2400" b="1" dirty="0" smtClean="0"/>
              <a:t>”</a:t>
            </a:r>
          </a:p>
          <a:p>
            <a:pPr algn="ctr"/>
            <a:r>
              <a:rPr lang="tr-TR" sz="2200" b="1" dirty="0" smtClean="0"/>
              <a:t>V. KÜÇÜK		M.ACET</a:t>
            </a:r>
          </a:p>
          <a:p>
            <a:pPr algn="ctr"/>
            <a:r>
              <a:rPr lang="tr-TR" dirty="0" smtClean="0"/>
              <a:t>H.Ü.5. Uluslar arası Spor Bilimleri Kongresi, 5-7 Kasım 1998, Ankara</a:t>
            </a:r>
          </a:p>
          <a:p>
            <a:pPr algn="ctr">
              <a:buNone/>
            </a:pPr>
            <a:r>
              <a:rPr lang="tr-TR" sz="2800" dirty="0" smtClean="0">
                <a:solidFill>
                  <a:srgbClr val="FF0000"/>
                </a:solidFill>
              </a:rPr>
              <a:t>“YAZILI BASIN ÜSLUBTA ASKERİ VE ARGO İFADELERİ SEVİYOR”</a:t>
            </a:r>
          </a:p>
          <a:p>
            <a:r>
              <a:rPr lang="tr-TR" dirty="0" err="1" smtClean="0"/>
              <a:t>Seba</a:t>
            </a:r>
            <a:r>
              <a:rPr lang="tr-TR" dirty="0" smtClean="0"/>
              <a:t> askerlerini topluyor,              İmha planı hazır</a:t>
            </a:r>
          </a:p>
          <a:p>
            <a:r>
              <a:rPr lang="tr-TR" dirty="0" smtClean="0"/>
              <a:t>Savaş erken başladı,                        İstanbul’a iki 							bomba</a:t>
            </a:r>
          </a:p>
          <a:p>
            <a:r>
              <a:rPr lang="tr-TR" dirty="0" smtClean="0"/>
              <a:t>Silahlar dolduruldu,                         Tetiği </a:t>
            </a:r>
            <a:r>
              <a:rPr lang="tr-TR" dirty="0" err="1" smtClean="0"/>
              <a:t>Hagi</a:t>
            </a:r>
            <a:r>
              <a:rPr lang="tr-TR" dirty="0" smtClean="0"/>
              <a:t> çekti</a:t>
            </a:r>
          </a:p>
          <a:p>
            <a:r>
              <a:rPr lang="tr-TR" dirty="0" err="1" smtClean="0"/>
              <a:t>Erzik’e</a:t>
            </a:r>
            <a:r>
              <a:rPr lang="tr-TR" dirty="0" smtClean="0"/>
              <a:t> yaylım ateşi,                         O………çocuğu</a:t>
            </a:r>
          </a:p>
          <a:p>
            <a:r>
              <a:rPr lang="tr-TR" dirty="0" smtClean="0"/>
              <a:t>Ölümüne savaşacağız,                    Ben bir 								savaşçıyım.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571504"/>
          </a:xfrm>
        </p:spPr>
        <p:txBody>
          <a:bodyPr>
            <a:normAutofit fontScale="90000"/>
          </a:bodyPr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ŞİDDET VE SALDIRGANLIKLA İLGİLİ ARAŞTIRMALAR</a:t>
            </a:r>
            <a:endParaRPr lang="tr-TR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1519" y="764704"/>
            <a:ext cx="8892481" cy="5736130"/>
          </a:xfrm>
        </p:spPr>
        <p:txBody>
          <a:bodyPr>
            <a:normAutofit fontScale="77500" lnSpcReduction="20000"/>
          </a:bodyPr>
          <a:lstStyle/>
          <a:p>
            <a:pPr algn="ctr"/>
            <a:endParaRPr lang="tr-TR" dirty="0" smtClean="0"/>
          </a:p>
          <a:p>
            <a:pPr algn="ctr"/>
            <a:r>
              <a:rPr lang="tr-TR" dirty="0" smtClean="0"/>
              <a:t>“</a:t>
            </a:r>
            <a:r>
              <a:rPr lang="tr-TR" b="1" dirty="0" smtClean="0"/>
              <a:t>FUTBOL SEYİRCİSİNİN SOSYO-KÜLTÜREL YAPISININ ANALİZİ</a:t>
            </a:r>
            <a:r>
              <a:rPr lang="tr-TR" sz="2400" dirty="0" smtClean="0"/>
              <a:t>”</a:t>
            </a:r>
          </a:p>
          <a:p>
            <a:pPr algn="ctr"/>
            <a:r>
              <a:rPr lang="tr-TR" sz="2600" dirty="0" smtClean="0"/>
              <a:t> </a:t>
            </a:r>
            <a:r>
              <a:rPr lang="tr-TR" sz="2600" b="1" dirty="0" smtClean="0"/>
              <a:t>V. KÜÇÜK		M.ACET		KIZILET.A</a:t>
            </a:r>
            <a:endParaRPr lang="tr-TR" sz="2600" dirty="0" smtClean="0"/>
          </a:p>
          <a:p>
            <a:pPr algn="ctr"/>
            <a:endParaRPr lang="tr-TR" dirty="0" smtClean="0"/>
          </a:p>
          <a:p>
            <a:pPr algn="ctr"/>
            <a:r>
              <a:rPr lang="tr-TR" dirty="0" smtClean="0"/>
              <a:t>M.Ü. Spor Araştırmaları Dergisi,1999,İstanbul</a:t>
            </a:r>
            <a:endParaRPr lang="tr-TR" dirty="0" smtClean="0">
              <a:solidFill>
                <a:srgbClr val="FF0000"/>
              </a:solidFill>
            </a:endParaRPr>
          </a:p>
          <a:p>
            <a:pPr algn="ctr">
              <a:buNone/>
            </a:pPr>
            <a:r>
              <a:rPr lang="tr-TR" dirty="0" smtClean="0">
                <a:solidFill>
                  <a:srgbClr val="FF0000"/>
                </a:solidFill>
              </a:rPr>
              <a:t>FUTBOL SEYİRCİSİ GENÇ,ORTA GELİR VE EĞİTİME SAHİP,</a:t>
            </a:r>
          </a:p>
          <a:p>
            <a:pPr algn="ctr">
              <a:buNone/>
            </a:pPr>
            <a:r>
              <a:rPr lang="tr-TR" dirty="0" smtClean="0">
                <a:solidFill>
                  <a:srgbClr val="FF0000"/>
                </a:solidFill>
              </a:rPr>
              <a:t>MACERACI</a:t>
            </a:r>
            <a:endParaRPr lang="tr-TR" dirty="0" smtClean="0"/>
          </a:p>
          <a:p>
            <a:r>
              <a:rPr lang="tr-TR" dirty="0" smtClean="0"/>
              <a:t>Yaş ortalaması: 15-25 yaş arası</a:t>
            </a:r>
          </a:p>
          <a:p>
            <a:r>
              <a:rPr lang="tr-TR" dirty="0" smtClean="0"/>
              <a:t>Eğitim Durumu: Orta ve Lise Mezunu</a:t>
            </a:r>
          </a:p>
          <a:p>
            <a:r>
              <a:rPr lang="tr-TR" dirty="0" smtClean="0"/>
              <a:t>Ekonomik Durumu: Orta</a:t>
            </a:r>
          </a:p>
          <a:p>
            <a:r>
              <a:rPr lang="tr-TR" dirty="0" smtClean="0"/>
              <a:t>Hoşlandığı müzik: Arabesk</a:t>
            </a:r>
          </a:p>
          <a:p>
            <a:r>
              <a:rPr lang="tr-TR" dirty="0" smtClean="0"/>
              <a:t>Hoşlandığı Müzik sanatçısı:</a:t>
            </a:r>
            <a:r>
              <a:rPr lang="tr-TR" dirty="0" err="1" smtClean="0"/>
              <a:t>Müslüm</a:t>
            </a:r>
            <a:r>
              <a:rPr lang="tr-TR" dirty="0" smtClean="0"/>
              <a:t> </a:t>
            </a:r>
            <a:r>
              <a:rPr lang="tr-TR" dirty="0" err="1" smtClean="0"/>
              <a:t>Gürses</a:t>
            </a:r>
            <a:r>
              <a:rPr lang="tr-TR" dirty="0" smtClean="0"/>
              <a:t>,  Ferdi Tayfur, Tarkan</a:t>
            </a:r>
          </a:p>
          <a:p>
            <a:r>
              <a:rPr lang="tr-TR" dirty="0" smtClean="0"/>
              <a:t>Hoşlandığı Film Sanatçısı: Şener Şen, Kadir İnanır, Van </a:t>
            </a:r>
            <a:r>
              <a:rPr lang="tr-TR" dirty="0" err="1" smtClean="0"/>
              <a:t>Dame</a:t>
            </a:r>
            <a:endParaRPr lang="tr-TR" dirty="0" smtClean="0"/>
          </a:p>
          <a:p>
            <a:r>
              <a:rPr lang="tr-TR" dirty="0" smtClean="0"/>
              <a:t>Hoşlandığı film: Macera ve komedi filmleri,</a:t>
            </a:r>
            <a:endParaRPr lang="tr-T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14282" y="214290"/>
            <a:ext cx="8786874" cy="642942"/>
          </a:xfrm>
        </p:spPr>
        <p:txBody>
          <a:bodyPr>
            <a:normAutofit fontScale="90000"/>
          </a:bodyPr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ŞİDET VE SALDIRGANLIKLA İLGİLİ ARAŞTIRMALAR</a:t>
            </a:r>
            <a:endParaRPr lang="tr-TR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764704"/>
            <a:ext cx="8784975" cy="5807568"/>
          </a:xfrm>
        </p:spPr>
        <p:txBody>
          <a:bodyPr>
            <a:normAutofit fontScale="85000" lnSpcReduction="10000"/>
          </a:bodyPr>
          <a:lstStyle/>
          <a:p>
            <a:pPr algn="ctr"/>
            <a:endParaRPr lang="tr-TR" dirty="0" smtClean="0"/>
          </a:p>
          <a:p>
            <a:pPr algn="ctr"/>
            <a:r>
              <a:rPr lang="tr-TR" dirty="0" smtClean="0"/>
              <a:t>“</a:t>
            </a:r>
            <a:r>
              <a:rPr lang="tr-TR" b="1" dirty="0" smtClean="0"/>
              <a:t>TÜKİYEDE AMİGOLARIN SOSYO-KÜLTÜREL GÖRÜNÜMÜ VE FUTBOL SEYİRCİLERİ ÜZERİNE ETKİSİ</a:t>
            </a:r>
            <a:r>
              <a:rPr lang="tr-TR" sz="2400" dirty="0" smtClean="0"/>
              <a:t>”</a:t>
            </a:r>
          </a:p>
          <a:p>
            <a:pPr algn="ctr"/>
            <a:r>
              <a:rPr lang="tr-TR" sz="2400" b="1" dirty="0" smtClean="0"/>
              <a:t> V. KÜÇÜK		M.ACET</a:t>
            </a:r>
          </a:p>
          <a:p>
            <a:pPr algn="ctr"/>
            <a:r>
              <a:rPr lang="tr-TR" sz="2400" dirty="0" smtClean="0"/>
              <a:t> </a:t>
            </a:r>
            <a:r>
              <a:rPr lang="tr-TR" dirty="0" smtClean="0"/>
              <a:t>10. ICHPER-SD Avrupa Kongresi/8. Uluslar arası Spor Bilimleri Kongresi, 17-21 Kasım 2004, Antalya.</a:t>
            </a:r>
          </a:p>
          <a:p>
            <a:pPr algn="ctr"/>
            <a:r>
              <a:rPr lang="tr-TR" dirty="0" smtClean="0"/>
              <a:t>85 amigo ve taraftar dernek başkanı</a:t>
            </a:r>
          </a:p>
          <a:p>
            <a:pPr algn="ctr"/>
            <a:r>
              <a:rPr lang="tr-TR" dirty="0" smtClean="0"/>
              <a:t>7 1. lig takımı</a:t>
            </a:r>
          </a:p>
          <a:p>
            <a:pPr algn="ctr"/>
            <a:r>
              <a:rPr lang="tr-TR" sz="1600" dirty="0" smtClean="0"/>
              <a:t>(Trabzonspor, Fenerbahçe, Beşiktaş, Galatasaray,</a:t>
            </a:r>
            <a:r>
              <a:rPr lang="tr-TR" sz="1600" dirty="0" err="1" smtClean="0"/>
              <a:t>Göztepespor</a:t>
            </a:r>
            <a:r>
              <a:rPr lang="tr-TR" sz="1600" dirty="0" smtClean="0"/>
              <a:t>, İstanbulspor, </a:t>
            </a:r>
            <a:r>
              <a:rPr lang="tr-TR" sz="1600" dirty="0" err="1" smtClean="0"/>
              <a:t>Akçaabatsbatspor</a:t>
            </a:r>
            <a:r>
              <a:rPr lang="tr-TR" sz="1600" dirty="0" smtClean="0"/>
              <a:t>)</a:t>
            </a:r>
          </a:p>
          <a:p>
            <a:pPr algn="ctr"/>
            <a:r>
              <a:rPr lang="tr-TR" dirty="0" smtClean="0"/>
              <a:t>5 2.ve 3. lig takımı</a:t>
            </a:r>
          </a:p>
          <a:p>
            <a:pPr algn="ctr"/>
            <a:r>
              <a:rPr lang="tr-TR" sz="1600" dirty="0" smtClean="0"/>
              <a:t>( K. </a:t>
            </a:r>
            <a:r>
              <a:rPr lang="tr-TR" sz="1600" dirty="0" err="1" smtClean="0"/>
              <a:t>Maraşspor</a:t>
            </a:r>
            <a:r>
              <a:rPr lang="tr-TR" sz="1600" dirty="0" smtClean="0"/>
              <a:t>,</a:t>
            </a:r>
            <a:r>
              <a:rPr lang="tr-TR" sz="1600" dirty="0" err="1" smtClean="0"/>
              <a:t>Şanlıurfaspor</a:t>
            </a:r>
            <a:r>
              <a:rPr lang="tr-TR" sz="1600" dirty="0" smtClean="0"/>
              <a:t>, </a:t>
            </a:r>
            <a:r>
              <a:rPr lang="tr-TR" sz="1600" dirty="0" err="1" smtClean="0"/>
              <a:t>Adanaspor</a:t>
            </a:r>
            <a:r>
              <a:rPr lang="tr-TR" sz="1600" dirty="0" smtClean="0"/>
              <a:t>, Eskişehirspor, </a:t>
            </a:r>
            <a:r>
              <a:rPr lang="tr-TR" sz="1600" dirty="0" err="1" smtClean="0"/>
              <a:t>Kastamonuspor</a:t>
            </a:r>
            <a:r>
              <a:rPr lang="tr-TR" sz="1600" dirty="0" smtClean="0"/>
              <a:t>)</a:t>
            </a:r>
            <a:endParaRPr lang="tr-TR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tr-TR" dirty="0" smtClean="0">
                <a:solidFill>
                  <a:srgbClr val="FF0000"/>
                </a:solidFill>
              </a:rPr>
              <a:t>	AMİGOLAR,  EĞİTİMLİ, 			GELİR DURUMU İYİ,                                                     			</a:t>
            </a:r>
          </a:p>
          <a:p>
            <a:pPr>
              <a:buNone/>
            </a:pPr>
            <a:r>
              <a:rPr lang="tr-TR" dirty="0" smtClean="0">
                <a:solidFill>
                  <a:srgbClr val="FF0000"/>
                </a:solidFill>
              </a:rPr>
              <a:t>			BİLİNÇLİ,                             ŞİDDET EĞİLİMLİ</a:t>
            </a:r>
          </a:p>
          <a:p>
            <a:pPr>
              <a:buNone/>
            </a:pPr>
            <a:endParaRPr lang="tr-TR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000" dirty="0" smtClean="0"/>
              <a:t>Müsabaka İzlerken Sizleri En Çok Tahrik Eden Unsurlar Nelerdir?</a:t>
            </a:r>
            <a:endParaRPr lang="tr-TR" sz="2000" dirty="0"/>
          </a:p>
        </p:txBody>
      </p:sp>
      <p:graphicFrame>
        <p:nvGraphicFramePr>
          <p:cNvPr id="4" name="Group 116"/>
          <p:cNvGraphicFramePr>
            <a:graphicFrameLocks noGrp="1"/>
          </p:cNvGraphicFramePr>
          <p:nvPr>
            <p:ph sz="half" idx="4294967295"/>
          </p:nvPr>
        </p:nvGraphicFramePr>
        <p:xfrm>
          <a:off x="571472" y="1643050"/>
          <a:ext cx="8064500" cy="2933703"/>
        </p:xfrm>
        <a:graphic>
          <a:graphicData uri="http://schemas.openxmlformats.org/drawingml/2006/table">
            <a:tbl>
              <a:tblPr firstRow="1">
                <a:tableStyleId>{8EC20E35-A176-4012-BC5E-935CFFF8708E}</a:tableStyleId>
              </a:tblPr>
              <a:tblGrid>
                <a:gridCol w="6281738"/>
                <a:gridCol w="846137"/>
                <a:gridCol w="936625"/>
              </a:tblGrid>
              <a:tr h="5032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</a:rPr>
                        <a:t>Cevaplar</a:t>
                      </a:r>
                      <a:endParaRPr kumimoji="0" lang="tr-TR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</a:rPr>
                        <a:t>(n)</a:t>
                      </a:r>
                      <a:endParaRPr kumimoji="0" lang="tr-TR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</a:rPr>
                        <a:t>(%)</a:t>
                      </a:r>
                      <a:endParaRPr kumimoji="0" lang="tr-TR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horzOverflow="overflow"/>
                </a:tc>
              </a:tr>
              <a:tr h="4841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Hakemin yanlış tutumu</a:t>
                      </a:r>
                      <a:endParaRPr kumimoji="0" lang="tr-TR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u="none" strike="noStrike" cap="none" normalizeH="0" baseline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</a:rPr>
                        <a:t>51</a:t>
                      </a:r>
                      <a:endParaRPr kumimoji="0" lang="tr-T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u="none" strike="noStrike" cap="none" normalizeH="0" baseline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</a:rPr>
                        <a:t>60</a:t>
                      </a:r>
                      <a:endParaRPr kumimoji="0" lang="tr-T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horzOverflow="overflow"/>
                </a:tc>
              </a:tr>
              <a:tr h="4873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Futbolcuların olumsuz davranışları</a:t>
                      </a:r>
                      <a:endParaRPr kumimoji="0" lang="tr-TR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u="none" strike="noStrike" cap="none" normalizeH="0" baseline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</a:rPr>
                        <a:t>24</a:t>
                      </a:r>
                      <a:endParaRPr kumimoji="0" lang="tr-T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u="none" strike="noStrike" cap="none" normalizeH="0" baseline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</a:rPr>
                        <a:t>28,2</a:t>
                      </a:r>
                      <a:endParaRPr kumimoji="0" lang="tr-T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horzOverflow="overflow"/>
                </a:tc>
              </a:tr>
              <a:tr h="4873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Rakip oyuncuların olumsuz dav.</a:t>
                      </a:r>
                      <a:endParaRPr kumimoji="0" lang="tr-T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u="none" strike="noStrike" cap="none" normalizeH="0" baseline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</a:rPr>
                        <a:t>8</a:t>
                      </a:r>
                      <a:endParaRPr kumimoji="0" lang="tr-T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u="none" strike="noStrike" cap="none" normalizeH="0" baseline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</a:rPr>
                        <a:t>9,4</a:t>
                      </a:r>
                      <a:endParaRPr kumimoji="0" lang="tr-T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horzOverflow="overflow"/>
                </a:tc>
              </a:tr>
              <a:tr h="4841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Rakip seyircilerin olumsuz dav.</a:t>
                      </a:r>
                      <a:endParaRPr kumimoji="0" lang="tr-T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u="none" strike="noStrike" cap="none" normalizeH="0" baseline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</a:rPr>
                        <a:t>2</a:t>
                      </a:r>
                      <a:endParaRPr kumimoji="0" lang="tr-T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u="none" strike="noStrike" cap="none" normalizeH="0" baseline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</a:rPr>
                        <a:t>2,4</a:t>
                      </a:r>
                      <a:endParaRPr kumimoji="0" lang="tr-T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horzOverflow="overflow"/>
                </a:tc>
              </a:tr>
              <a:tr h="4873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TOPLAM</a:t>
                      </a:r>
                      <a:endParaRPr kumimoji="0" lang="tr-TR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</a:rPr>
                        <a:t>85</a:t>
                      </a:r>
                      <a:endParaRPr kumimoji="0" lang="tr-TR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</a:rPr>
                        <a:t>100</a:t>
                      </a:r>
                      <a:endParaRPr kumimoji="0" lang="tr-TR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horzOverflow="overflow"/>
                </a:tc>
              </a:tr>
            </a:tbl>
          </a:graphicData>
        </a:graphic>
      </p:graphicFrame>
      <p:sp>
        <p:nvSpPr>
          <p:cNvPr id="5" name="4 Metin kutusu"/>
          <p:cNvSpPr txBox="1"/>
          <p:nvPr/>
        </p:nvSpPr>
        <p:spPr>
          <a:xfrm>
            <a:off x="2786050" y="5357826"/>
            <a:ext cx="39290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 smtClean="0"/>
              <a:t>Küçük ve ark., 2004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tr-TR" sz="2000" dirty="0" smtClean="0"/>
              <a:t>Hakemin Pozisyona Vakıf Olmadığı Bir Durumda Takım Aleyhine Verdiği Bir Karardan Sonraki Tepkiniz Nasıl Olur?</a:t>
            </a:r>
            <a:endParaRPr lang="tr-TR" sz="1800" dirty="0"/>
          </a:p>
        </p:txBody>
      </p:sp>
      <p:graphicFrame>
        <p:nvGraphicFramePr>
          <p:cNvPr id="4" name="Group 240"/>
          <p:cNvGraphicFramePr>
            <a:graphicFrameLocks noGrp="1"/>
          </p:cNvGraphicFramePr>
          <p:nvPr>
            <p:ph sz="half" idx="4294967295"/>
          </p:nvPr>
        </p:nvGraphicFramePr>
        <p:xfrm>
          <a:off x="642910" y="1468446"/>
          <a:ext cx="8143932" cy="3246438"/>
        </p:xfrm>
        <a:graphic>
          <a:graphicData uri="http://schemas.openxmlformats.org/drawingml/2006/table">
            <a:tbl>
              <a:tblPr firstRow="1">
                <a:tableStyleId>{8EC20E35-A176-4012-BC5E-935CFFF8708E}</a:tableStyleId>
              </a:tblPr>
              <a:tblGrid>
                <a:gridCol w="6149412"/>
                <a:gridCol w="980676"/>
                <a:gridCol w="1013844"/>
              </a:tblGrid>
              <a:tr h="5032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</a:rPr>
                        <a:t>Cevaplar</a:t>
                      </a:r>
                      <a:endParaRPr kumimoji="0" lang="tr-TR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u="none" strike="noStrike" cap="none" normalizeH="0" baseline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</a:rPr>
                        <a:t>(n)</a:t>
                      </a:r>
                      <a:endParaRPr kumimoji="0" lang="tr-T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u="none" strike="noStrike" cap="none" normalizeH="0" baseline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</a:rPr>
                        <a:t>(%)</a:t>
                      </a:r>
                      <a:endParaRPr kumimoji="0" lang="tr-T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horzOverflow="overflow"/>
                </a:tc>
              </a:tr>
              <a:tr h="3429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Küfrederim</a:t>
                      </a:r>
                      <a:endParaRPr kumimoji="0" lang="tr-T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58</a:t>
                      </a:r>
                      <a:endParaRPr kumimoji="0" lang="tr-T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68,2</a:t>
                      </a:r>
                      <a:endParaRPr kumimoji="0" lang="tr-T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/>
                </a:tc>
              </a:tr>
              <a:tr h="3413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Elimdeki her şeyi hakeme fırlatırım</a:t>
                      </a:r>
                      <a:endParaRPr kumimoji="0" lang="tr-T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9</a:t>
                      </a:r>
                      <a:endParaRPr kumimoji="0" lang="tr-T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10,5</a:t>
                      </a:r>
                      <a:endParaRPr kumimoji="0" lang="tr-T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/>
                </a:tc>
              </a:tr>
              <a:tr h="3429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Sahaya iner hakemi döverim</a:t>
                      </a:r>
                      <a:endParaRPr kumimoji="0" lang="tr-T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7</a:t>
                      </a:r>
                      <a:endParaRPr kumimoji="0" lang="tr-T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8,2</a:t>
                      </a:r>
                      <a:endParaRPr kumimoji="0" lang="tr-T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/>
                </a:tc>
              </a:tr>
              <a:tr h="3429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Bütün kararı saygıyla karşılarım</a:t>
                      </a:r>
                      <a:endParaRPr kumimoji="0" lang="tr-T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10</a:t>
                      </a:r>
                      <a:endParaRPr kumimoji="0" lang="tr-T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11,7</a:t>
                      </a:r>
                      <a:endParaRPr kumimoji="0" lang="tr-T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/>
                </a:tc>
              </a:tr>
              <a:tr h="3413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Hatasını affetmem gerekirse öldürürüm</a:t>
                      </a:r>
                      <a:endParaRPr kumimoji="0" lang="tr-T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</a:t>
                      </a:r>
                      <a:endParaRPr kumimoji="0" lang="tr-T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1,2</a:t>
                      </a:r>
                      <a:endParaRPr kumimoji="0" lang="tr-T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/>
                </a:tc>
              </a:tr>
              <a:tr h="3429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TOPLAM</a:t>
                      </a:r>
                      <a:endParaRPr kumimoji="0" lang="tr-TR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85</a:t>
                      </a:r>
                      <a:endParaRPr kumimoji="0" lang="tr-T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100</a:t>
                      </a:r>
                      <a:endParaRPr kumimoji="0" lang="tr-TR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/>
                </a:tc>
              </a:tr>
            </a:tbl>
          </a:graphicData>
        </a:graphic>
      </p:graphicFrame>
      <p:sp>
        <p:nvSpPr>
          <p:cNvPr id="5" name="4 Metin kutusu"/>
          <p:cNvSpPr txBox="1"/>
          <p:nvPr/>
        </p:nvSpPr>
        <p:spPr>
          <a:xfrm>
            <a:off x="2786050" y="5357826"/>
            <a:ext cx="39290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 smtClean="0"/>
              <a:t>Küçük ve ark., 2004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ŞİDDET VE SALDIRGANLIKLA İLGİLİ ARAŞTIRMALAR</a:t>
            </a:r>
            <a:endParaRPr lang="tr-TR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14948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tr-TR" dirty="0" smtClean="0"/>
              <a:t>“ </a:t>
            </a:r>
            <a:r>
              <a:rPr lang="tr-TR" b="1" dirty="0" smtClean="0"/>
              <a:t>BİREYSEL ŞİDDET AÇISINDAN SPOR MEDYASININ HALK ÜZERİNE ETKİLERİ VE SPOR EĞİTİMİNDEKİ ROLÜ</a:t>
            </a:r>
            <a:r>
              <a:rPr lang="tr-TR" dirty="0" smtClean="0"/>
              <a:t>”</a:t>
            </a:r>
          </a:p>
          <a:p>
            <a:pPr algn="ctr"/>
            <a:endParaRPr lang="tr-TR" sz="2600" b="1" dirty="0" smtClean="0"/>
          </a:p>
          <a:p>
            <a:pPr algn="ctr"/>
            <a:r>
              <a:rPr lang="tr-TR" sz="2600" b="1" dirty="0" smtClean="0"/>
              <a:t>KARAKUŞ.S	TAŞMEKTEPLİGİL.Y. KALKAVAN A.    KÜÇÜK.V.</a:t>
            </a:r>
          </a:p>
          <a:p>
            <a:pPr algn="ctr"/>
            <a:endParaRPr lang="tr-TR" dirty="0" smtClean="0"/>
          </a:p>
          <a:p>
            <a:pPr algn="ctr"/>
            <a:r>
              <a:rPr lang="tr-TR" dirty="0" err="1" smtClean="0"/>
              <a:t>The</a:t>
            </a:r>
            <a:r>
              <a:rPr lang="tr-TR" dirty="0" smtClean="0"/>
              <a:t> 46 </a:t>
            </a:r>
            <a:r>
              <a:rPr lang="tr-TR" dirty="0" err="1" smtClean="0"/>
              <a:t>th</a:t>
            </a:r>
            <a:r>
              <a:rPr lang="tr-TR" dirty="0" smtClean="0"/>
              <a:t> ICHPER.SD </a:t>
            </a:r>
            <a:r>
              <a:rPr lang="tr-TR" dirty="0" err="1" smtClean="0"/>
              <a:t>Anniversary</a:t>
            </a:r>
            <a:r>
              <a:rPr lang="tr-TR" dirty="0" smtClean="0"/>
              <a:t> </a:t>
            </a:r>
            <a:r>
              <a:rPr lang="tr-TR" dirty="0" err="1" smtClean="0"/>
              <a:t>Worl</a:t>
            </a:r>
            <a:r>
              <a:rPr lang="tr-TR" dirty="0" smtClean="0"/>
              <a:t> </a:t>
            </a:r>
            <a:r>
              <a:rPr lang="tr-TR" dirty="0" err="1" smtClean="0"/>
              <a:t>Congress</a:t>
            </a:r>
            <a:endParaRPr lang="tr-TR" dirty="0" smtClean="0"/>
          </a:p>
          <a:p>
            <a:pPr algn="ctr"/>
            <a:r>
              <a:rPr lang="tr-TR" dirty="0" err="1" smtClean="0"/>
              <a:t>November</a:t>
            </a:r>
            <a:r>
              <a:rPr lang="tr-TR" dirty="0" smtClean="0"/>
              <a:t> 9-13, 2005 </a:t>
            </a:r>
            <a:r>
              <a:rPr lang="tr-TR" dirty="0" err="1" smtClean="0"/>
              <a:t>Istanbul</a:t>
            </a:r>
            <a:r>
              <a:rPr lang="tr-TR" dirty="0" smtClean="0"/>
              <a:t>-</a:t>
            </a:r>
            <a:r>
              <a:rPr lang="tr-TR" dirty="0" err="1" smtClean="0"/>
              <a:t>Turkey</a:t>
            </a:r>
            <a:endParaRPr lang="tr-TR" dirty="0" smtClean="0"/>
          </a:p>
          <a:p>
            <a:pPr algn="ctr"/>
            <a:endParaRPr lang="tr-TR" dirty="0" smtClean="0"/>
          </a:p>
          <a:p>
            <a:pPr algn="ctr"/>
            <a:r>
              <a:rPr lang="tr-TR" dirty="0" err="1" smtClean="0"/>
              <a:t>Türkiyenin</a:t>
            </a:r>
            <a:r>
              <a:rPr lang="tr-TR" dirty="0" smtClean="0"/>
              <a:t> altı coğrafi bölgesinde</a:t>
            </a:r>
          </a:p>
          <a:p>
            <a:pPr algn="ctr"/>
            <a:r>
              <a:rPr lang="tr-TR" dirty="0" smtClean="0"/>
              <a:t>8 ilde</a:t>
            </a:r>
          </a:p>
          <a:p>
            <a:pPr algn="ctr"/>
            <a:r>
              <a:rPr lang="tr-TR" dirty="0" smtClean="0"/>
              <a:t> ( Ankara, Erzurum, Giresun, Hatay, İstanbul, Muğla, Samsun, Sinop)</a:t>
            </a:r>
          </a:p>
          <a:p>
            <a:pPr algn="ctr"/>
            <a:r>
              <a:rPr lang="tr-TR" dirty="0" smtClean="0"/>
              <a:t>1170 Kişi (687 Erkek, 483 Bayan)</a:t>
            </a:r>
            <a:endParaRPr lang="tr-TR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Tablo"/>
          <p:cNvGraphicFramePr>
            <a:graphicFrameLocks noGrp="1"/>
          </p:cNvGraphicFramePr>
          <p:nvPr/>
        </p:nvGraphicFramePr>
        <p:xfrm>
          <a:off x="28512" y="44624"/>
          <a:ext cx="9097086" cy="6813377"/>
        </p:xfrm>
        <a:graphic>
          <a:graphicData uri="http://schemas.openxmlformats.org/drawingml/2006/table">
            <a:tbl>
              <a:tblPr firstRow="1" bandRow="1">
                <a:tableStyleId>{E929F9F4-4A8F-4326-A1B4-22849713DDAB}</a:tableStyleId>
              </a:tblPr>
              <a:tblGrid>
                <a:gridCol w="617617"/>
                <a:gridCol w="757519"/>
                <a:gridCol w="627380"/>
                <a:gridCol w="594100"/>
                <a:gridCol w="650047"/>
                <a:gridCol w="650047"/>
                <a:gridCol w="650047"/>
                <a:gridCol w="650047"/>
                <a:gridCol w="650047"/>
                <a:gridCol w="650047"/>
                <a:gridCol w="650047"/>
                <a:gridCol w="762518"/>
                <a:gridCol w="537576"/>
                <a:gridCol w="650047"/>
              </a:tblGrid>
              <a:tr h="617283">
                <a:tc rowSpan="3" gridSpan="2">
                  <a:txBody>
                    <a:bodyPr/>
                    <a:lstStyle/>
                    <a:p>
                      <a:endParaRPr lang="tr-TR" sz="2000" dirty="0" smtClean="0"/>
                    </a:p>
                    <a:p>
                      <a:r>
                        <a:rPr lang="tr-TR" sz="2000" dirty="0" smtClean="0"/>
                        <a:t>   </a:t>
                      </a:r>
                      <a:r>
                        <a:rPr lang="tr-TR" sz="1600" dirty="0" smtClean="0"/>
                        <a:t>DEĞİŞKENLER</a:t>
                      </a:r>
                      <a:endParaRPr lang="tr-TR" sz="2000" dirty="0"/>
                    </a:p>
                  </a:txBody>
                  <a:tcPr vert="vert270"/>
                </a:tc>
                <a:tc rowSpan="3"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gridSpan="12">
                  <a:txBody>
                    <a:bodyPr/>
                    <a:lstStyle/>
                    <a:p>
                      <a:r>
                        <a:rPr lang="tr-TR" baseline="0" dirty="0" smtClean="0"/>
                        <a:t> Medyadaki spor programlarını takip etme oranı</a:t>
                      </a:r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  <a:tr h="399748">
                <a:tc gridSpan="2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r>
                        <a:rPr lang="tr-TR" dirty="0" smtClean="0"/>
                        <a:t>TELEVİZYON</a:t>
                      </a:r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r>
                        <a:rPr lang="tr-TR" dirty="0" smtClean="0"/>
                        <a:t>GAZETE</a:t>
                      </a:r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  <a:tr h="699559">
                <a:tc gridSpan="2"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Sık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%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Arada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%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Hiç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%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Sık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%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Arada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%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Hiç.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%</a:t>
                      </a:r>
                      <a:endParaRPr lang="tr-TR" dirty="0"/>
                    </a:p>
                  </a:txBody>
                  <a:tcPr/>
                </a:tc>
              </a:tr>
              <a:tr h="999370">
                <a:tc rowSpan="4">
                  <a:txBody>
                    <a:bodyPr/>
                    <a:lstStyle/>
                    <a:p>
                      <a:r>
                        <a:rPr lang="tr-TR" dirty="0" smtClean="0"/>
                        <a:t>  </a:t>
                      </a:r>
                      <a:r>
                        <a:rPr lang="tr-TR" sz="2000" dirty="0" smtClean="0"/>
                        <a:t>YAŞ</a:t>
                      </a:r>
                      <a:endParaRPr lang="tr-TR" sz="2000" b="1" dirty="0"/>
                    </a:p>
                  </a:txBody>
                  <a:tcPr vert="wordArtVert"/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13-20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165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14.1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FF0000"/>
                          </a:solidFill>
                        </a:rPr>
                        <a:t>259</a:t>
                      </a:r>
                      <a:endParaRPr lang="tr-TR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FF0000"/>
                          </a:solidFill>
                        </a:rPr>
                        <a:t>22.1</a:t>
                      </a:r>
                      <a:endParaRPr lang="tr-TR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48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4.1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122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10.4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FF0000"/>
                          </a:solidFill>
                        </a:rPr>
                        <a:t>254</a:t>
                      </a:r>
                      <a:endParaRPr lang="tr-TR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FF0000"/>
                          </a:solidFill>
                        </a:rPr>
                        <a:t>21.7</a:t>
                      </a:r>
                      <a:endParaRPr lang="tr-TR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96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8.2</a:t>
                      </a:r>
                      <a:endParaRPr lang="tr-TR" dirty="0"/>
                    </a:p>
                  </a:txBody>
                  <a:tcPr/>
                </a:tc>
              </a:tr>
              <a:tr h="999370"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21-30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194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16.6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FF0000"/>
                          </a:solidFill>
                        </a:rPr>
                        <a:t>223</a:t>
                      </a:r>
                      <a:endParaRPr lang="tr-TR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FF0000"/>
                          </a:solidFill>
                        </a:rPr>
                        <a:t>19.1</a:t>
                      </a:r>
                      <a:endParaRPr lang="tr-TR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47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4.0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144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12.3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FF0000"/>
                          </a:solidFill>
                        </a:rPr>
                        <a:t>238</a:t>
                      </a:r>
                      <a:endParaRPr lang="tr-TR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FF0000"/>
                          </a:solidFill>
                        </a:rPr>
                        <a:t>20.3</a:t>
                      </a:r>
                      <a:endParaRPr lang="tr-TR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82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7.0</a:t>
                      </a:r>
                      <a:endParaRPr lang="tr-TR" dirty="0"/>
                    </a:p>
                  </a:txBody>
                  <a:tcPr/>
                </a:tc>
              </a:tr>
              <a:tr h="699559"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31-40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38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3.2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51.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4.4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14.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1.2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32.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2.7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41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3.5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30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2.6</a:t>
                      </a:r>
                      <a:endParaRPr lang="tr-TR" dirty="0"/>
                    </a:p>
                  </a:txBody>
                  <a:tcPr/>
                </a:tc>
              </a:tr>
              <a:tr h="699559"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41-50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58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5.0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52.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4.4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21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1.8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50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4.3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55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4.7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26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2.2</a:t>
                      </a:r>
                      <a:endParaRPr lang="tr-TR" dirty="0"/>
                    </a:p>
                  </a:txBody>
                  <a:tcPr/>
                </a:tc>
              </a:tr>
              <a:tr h="999370">
                <a:tc rowSpan="2">
                  <a:txBody>
                    <a:bodyPr/>
                    <a:lstStyle/>
                    <a:p>
                      <a:r>
                        <a:rPr lang="tr-TR" dirty="0" smtClean="0"/>
                        <a:t>CİNS</a:t>
                      </a:r>
                      <a:endParaRPr lang="tr-TR" b="1" dirty="0"/>
                    </a:p>
                  </a:txBody>
                  <a:tcPr vert="wordArtVert"/>
                </a:tc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Erkek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FF0000"/>
                          </a:solidFill>
                        </a:rPr>
                        <a:t>377</a:t>
                      </a:r>
                      <a:endParaRPr lang="tr-TR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FF0000"/>
                          </a:solidFill>
                        </a:rPr>
                        <a:t>32.2</a:t>
                      </a:r>
                      <a:endParaRPr lang="tr-TR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273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23.3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37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3.2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282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24.1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FF0000"/>
                          </a:solidFill>
                        </a:rPr>
                        <a:t>337</a:t>
                      </a:r>
                      <a:endParaRPr lang="tr-TR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FF0000"/>
                          </a:solidFill>
                        </a:rPr>
                        <a:t>28.8</a:t>
                      </a:r>
                      <a:endParaRPr lang="tr-TR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68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5.8</a:t>
                      </a:r>
                      <a:endParaRPr lang="tr-TR" dirty="0"/>
                    </a:p>
                  </a:txBody>
                  <a:tcPr/>
                </a:tc>
              </a:tr>
              <a:tr h="699559"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Bayan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78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6.7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FF0000"/>
                          </a:solidFill>
                        </a:rPr>
                        <a:t>312</a:t>
                      </a:r>
                      <a:endParaRPr lang="tr-TR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FF0000"/>
                          </a:solidFill>
                        </a:rPr>
                        <a:t>26.7</a:t>
                      </a:r>
                      <a:endParaRPr lang="tr-TR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93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7.9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66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5.6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FF0000"/>
                          </a:solidFill>
                        </a:rPr>
                        <a:t>251</a:t>
                      </a:r>
                      <a:endParaRPr lang="tr-TR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FF0000"/>
                          </a:solidFill>
                        </a:rPr>
                        <a:t>21.5</a:t>
                      </a:r>
                      <a:endParaRPr lang="tr-TR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166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14.25</a:t>
                      </a:r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71546"/>
          </a:xfrm>
        </p:spPr>
        <p:txBody>
          <a:bodyPr>
            <a:normAutofit/>
          </a:bodyPr>
          <a:lstStyle/>
          <a:p>
            <a:r>
              <a:rPr lang="tr-TR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BAŞLARKEN…</a:t>
            </a:r>
            <a:endParaRPr lang="tr-TR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14282" y="1142984"/>
            <a:ext cx="8786874" cy="5429288"/>
          </a:xfrm>
        </p:spPr>
        <p:txBody>
          <a:bodyPr>
            <a:noAutofit/>
          </a:bodyPr>
          <a:lstStyle/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Yürek hiçbir zaman tarafsız değildir.</a:t>
            </a:r>
          </a:p>
          <a:p>
            <a:pPr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					SHAFESBURY</a:t>
            </a:r>
            <a:br>
              <a:rPr lang="tr-TR" sz="2800" dirty="0" smtClean="0">
                <a:latin typeface="Times New Roman" pitchFamily="18" charset="0"/>
                <a:cs typeface="Times New Roman" pitchFamily="18" charset="0"/>
              </a:rPr>
            </a:b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Tarafsızlık, bir ilke olarak sürüp giderse, zayıflık olur. 							KOSSUTH</a:t>
            </a:r>
            <a:br>
              <a:rPr lang="tr-TR" sz="2800" dirty="0" smtClean="0">
                <a:latin typeface="Times New Roman" pitchFamily="18" charset="0"/>
                <a:cs typeface="Times New Roman" pitchFamily="18" charset="0"/>
              </a:rPr>
            </a:b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Tarafsızlık, geri tepen bir armağandır. </a:t>
            </a:r>
          </a:p>
          <a:p>
            <a:pPr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				BARACCİO </a:t>
            </a:r>
          </a:p>
          <a:p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Bitaraf olan bertaraf olur.</a:t>
            </a:r>
          </a:p>
          <a:p>
            <a:pPr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				ATATÜRK</a:t>
            </a:r>
            <a:r>
              <a:rPr lang="tr-TR" sz="2800" dirty="0" smtClean="0"/>
              <a:t/>
            </a:r>
            <a:br>
              <a:rPr lang="tr-TR" sz="2800" dirty="0" smtClean="0"/>
            </a:br>
            <a:r>
              <a:rPr lang="tr-TR" sz="2800" dirty="0" smtClean="0"/>
              <a:t/>
            </a:r>
            <a:br>
              <a:rPr lang="tr-TR" sz="2800" dirty="0" smtClean="0"/>
            </a:br>
            <a:r>
              <a:rPr lang="tr-TR" sz="2800" dirty="0" smtClean="0"/>
              <a:t/>
            </a:r>
            <a:br>
              <a:rPr lang="tr-TR" sz="2800" dirty="0" smtClean="0"/>
            </a:br>
            <a:endParaRPr lang="tr-TR" sz="28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2 Tablo"/>
          <p:cNvGraphicFramePr>
            <a:graphicFrameLocks noGrp="1"/>
          </p:cNvGraphicFramePr>
          <p:nvPr/>
        </p:nvGraphicFramePr>
        <p:xfrm>
          <a:off x="0" y="0"/>
          <a:ext cx="9144004" cy="6926580"/>
        </p:xfrm>
        <a:graphic>
          <a:graphicData uri="http://schemas.openxmlformats.org/drawingml/2006/table">
            <a:tbl>
              <a:tblPr firstRow="1" bandRow="1">
                <a:tableStyleId>{E929F9F4-4A8F-4326-A1B4-22849713DDAB}</a:tableStyleId>
              </a:tblPr>
              <a:tblGrid>
                <a:gridCol w="636203"/>
                <a:gridCol w="636203"/>
                <a:gridCol w="636203"/>
                <a:gridCol w="575159"/>
                <a:gridCol w="864096"/>
                <a:gridCol w="706516"/>
                <a:gridCol w="636203"/>
                <a:gridCol w="636203"/>
                <a:gridCol w="636203"/>
                <a:gridCol w="636203"/>
                <a:gridCol w="636203"/>
                <a:gridCol w="636203"/>
                <a:gridCol w="636203"/>
                <a:gridCol w="636203"/>
              </a:tblGrid>
              <a:tr h="1143000">
                <a:tc rowSpan="3" gridSpan="2">
                  <a:txBody>
                    <a:bodyPr/>
                    <a:lstStyle/>
                    <a:p>
                      <a:r>
                        <a:rPr lang="tr-TR" dirty="0" smtClean="0"/>
                        <a:t>DEĞİŞKENLER</a:t>
                      </a:r>
                      <a:endParaRPr lang="tr-TR" dirty="0"/>
                    </a:p>
                  </a:txBody>
                  <a:tcPr vert="vert270"/>
                </a:tc>
                <a:tc rowSpan="3"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12">
                  <a:txBody>
                    <a:bodyPr/>
                    <a:lstStyle/>
                    <a:p>
                      <a:r>
                        <a:rPr lang="tr-TR" dirty="0" smtClean="0"/>
                        <a:t>Medya spor programlarının sportif eğitim açısından     yeterliliği</a:t>
                      </a:r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571500">
                <a:tc gridSpan="2"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r>
                        <a:rPr lang="tr-TR" dirty="0" smtClean="0"/>
                        <a:t>TELEVİZYON</a:t>
                      </a:r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r>
                        <a:rPr lang="tr-TR" dirty="0" smtClean="0"/>
                        <a:t>GAZETE</a:t>
                      </a:r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  <a:tr h="762000">
                <a:tc gridSpan="2"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Evet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%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Kısmen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%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Hayır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%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Evet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%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Kısmen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%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Hayır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%</a:t>
                      </a:r>
                      <a:endParaRPr lang="tr-TR" dirty="0"/>
                    </a:p>
                  </a:txBody>
                  <a:tcPr/>
                </a:tc>
              </a:tr>
              <a:tr h="762000">
                <a:tc rowSpan="4">
                  <a:txBody>
                    <a:bodyPr/>
                    <a:lstStyle/>
                    <a:p>
                      <a:r>
                        <a:rPr lang="tr-TR" dirty="0" smtClean="0"/>
                        <a:t>YAŞ</a:t>
                      </a:r>
                      <a:endParaRPr lang="tr-TR" dirty="0"/>
                    </a:p>
                  </a:txBody>
                  <a:tcPr vert="wordArtVert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13-20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72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6.2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175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15.0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FF0000"/>
                          </a:solidFill>
                        </a:rPr>
                        <a:t>225</a:t>
                      </a:r>
                      <a:endParaRPr lang="tr-TR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FF0000"/>
                          </a:solidFill>
                        </a:rPr>
                        <a:t>19.2</a:t>
                      </a:r>
                      <a:endParaRPr lang="tr-TR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58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5.0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157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13.4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FF0000"/>
                          </a:solidFill>
                        </a:rPr>
                        <a:t>256</a:t>
                      </a:r>
                      <a:endParaRPr lang="tr-TR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FF0000"/>
                          </a:solidFill>
                        </a:rPr>
                        <a:t>22.0</a:t>
                      </a:r>
                      <a:endParaRPr lang="tr-TR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762000"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21-30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56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4.8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143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12.2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FF0000"/>
                          </a:solidFill>
                        </a:rPr>
                        <a:t>265</a:t>
                      </a:r>
                      <a:endParaRPr lang="tr-TR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FF0000"/>
                          </a:solidFill>
                        </a:rPr>
                        <a:t>22.7</a:t>
                      </a:r>
                      <a:endParaRPr lang="tr-TR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44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3.8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125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10.7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FF0000"/>
                          </a:solidFill>
                        </a:rPr>
                        <a:t>294</a:t>
                      </a:r>
                      <a:endParaRPr lang="tr-TR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FF0000"/>
                          </a:solidFill>
                        </a:rPr>
                        <a:t>25.2</a:t>
                      </a:r>
                      <a:endParaRPr lang="tr-TR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762000"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31-40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19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1.6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33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2.8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51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4.4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12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1.0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36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3.1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55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4.7</a:t>
                      </a:r>
                      <a:endParaRPr lang="tr-TR" dirty="0"/>
                    </a:p>
                  </a:txBody>
                  <a:tcPr/>
                </a:tc>
              </a:tr>
              <a:tr h="762000"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41-50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11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0.9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53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4.5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66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5.6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11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0.9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57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4.9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62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5.3</a:t>
                      </a:r>
                      <a:endParaRPr lang="tr-TR" dirty="0"/>
                    </a:p>
                  </a:txBody>
                  <a:tcPr/>
                </a:tc>
              </a:tr>
              <a:tr h="571500">
                <a:tc rowSpan="2">
                  <a:txBody>
                    <a:bodyPr/>
                    <a:lstStyle/>
                    <a:p>
                      <a:r>
                        <a:rPr lang="tr-TR" dirty="0" smtClean="0"/>
                        <a:t>CİNS</a:t>
                      </a:r>
                      <a:endParaRPr lang="tr-TR" dirty="0"/>
                    </a:p>
                  </a:txBody>
                  <a:tcPr vert="wordArtVert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Erkek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96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8.2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241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20.6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FF0000"/>
                          </a:solidFill>
                        </a:rPr>
                        <a:t>349</a:t>
                      </a:r>
                      <a:endParaRPr lang="tr-TR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FF0000"/>
                          </a:solidFill>
                        </a:rPr>
                        <a:t>29.9</a:t>
                      </a:r>
                      <a:endParaRPr lang="tr-TR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81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6.9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57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19.2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FF0000"/>
                          </a:solidFill>
                        </a:rPr>
                        <a:t>381</a:t>
                      </a:r>
                      <a:endParaRPr lang="tr-TR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FF0000"/>
                          </a:solidFill>
                        </a:rPr>
                        <a:t>32.6</a:t>
                      </a:r>
                      <a:endParaRPr lang="tr-TR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762000"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Bayan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62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5.3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163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12.9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FF0000"/>
                          </a:solidFill>
                        </a:rPr>
                        <a:t>258</a:t>
                      </a:r>
                      <a:endParaRPr lang="tr-TR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FF0000"/>
                          </a:solidFill>
                        </a:rPr>
                        <a:t>22.1</a:t>
                      </a:r>
                      <a:endParaRPr lang="tr-TR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44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3.8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224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12.9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FF0000"/>
                          </a:solidFill>
                        </a:rPr>
                        <a:t>286</a:t>
                      </a:r>
                      <a:endParaRPr lang="tr-TR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FF0000"/>
                          </a:solidFill>
                        </a:rPr>
                        <a:t>24.6</a:t>
                      </a:r>
                      <a:endParaRPr lang="tr-TR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Tablo"/>
          <p:cNvGraphicFramePr>
            <a:graphicFrameLocks noGrp="1"/>
          </p:cNvGraphicFramePr>
          <p:nvPr/>
        </p:nvGraphicFramePr>
        <p:xfrm>
          <a:off x="-1" y="0"/>
          <a:ext cx="9123680" cy="6858002"/>
        </p:xfrm>
        <a:graphic>
          <a:graphicData uri="http://schemas.openxmlformats.org/drawingml/2006/table">
            <a:tbl>
              <a:tblPr firstRow="1" bandRow="1">
                <a:tableStyleId>{E929F9F4-4A8F-4326-A1B4-22849713DDAB}</a:tableStyleId>
              </a:tblPr>
              <a:tblGrid>
                <a:gridCol w="914400"/>
                <a:gridCol w="894080"/>
                <a:gridCol w="914400"/>
                <a:gridCol w="820689"/>
                <a:gridCol w="1008111"/>
                <a:gridCol w="914400"/>
                <a:gridCol w="914400"/>
                <a:gridCol w="914400"/>
                <a:gridCol w="914400"/>
                <a:gridCol w="914400"/>
              </a:tblGrid>
              <a:tr h="734786">
                <a:tc rowSpan="3" gridSpan="2">
                  <a:txBody>
                    <a:bodyPr/>
                    <a:lstStyle/>
                    <a:p>
                      <a:r>
                        <a:rPr lang="tr-TR" dirty="0" smtClean="0"/>
                        <a:t>DEĞİŞKENLER</a:t>
                      </a:r>
                      <a:endParaRPr lang="tr-TR" dirty="0"/>
                    </a:p>
                  </a:txBody>
                  <a:tcPr vert="vert270"/>
                </a:tc>
                <a:tc rowSpan="3" hMerge="1"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8">
                  <a:txBody>
                    <a:bodyPr/>
                    <a:lstStyle/>
                    <a:p>
                      <a:r>
                        <a:rPr lang="tr-TR" baseline="0" dirty="0" smtClean="0"/>
                        <a:t> Televizyonlarda ki Spor Programlarının Şiddeti Arttırıcı Etkisi</a:t>
                      </a:r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79714">
                <a:tc gridSpan="2" vMerge="1">
                  <a:txBody>
                    <a:bodyPr/>
                    <a:lstStyle/>
                    <a:p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r>
                        <a:rPr lang="tr-TR" dirty="0" smtClean="0"/>
                        <a:t>EVET</a:t>
                      </a:r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r>
                        <a:rPr lang="tr-TR" dirty="0" smtClean="0"/>
                        <a:t>BAZI PROGRAMLAR</a:t>
                      </a:r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r>
                        <a:rPr lang="tr-TR" dirty="0" smtClean="0"/>
                        <a:t>BAZI</a:t>
                      </a:r>
                      <a:r>
                        <a:rPr lang="tr-TR" baseline="0" dirty="0" smtClean="0"/>
                        <a:t> KONUŞMACILAR</a:t>
                      </a:r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r>
                        <a:rPr lang="tr-TR" dirty="0" smtClean="0"/>
                        <a:t>HAYIR</a:t>
                      </a:r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4786">
                <a:tc gridSpan="2" vMerge="1">
                  <a:txBody>
                    <a:bodyPr/>
                    <a:lstStyle/>
                    <a:p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F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%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F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%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F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%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F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%</a:t>
                      </a:r>
                      <a:endParaRPr lang="tr-TR" dirty="0"/>
                    </a:p>
                  </a:txBody>
                  <a:tcPr/>
                </a:tc>
              </a:tr>
              <a:tr h="734786">
                <a:tc rowSpan="4">
                  <a:txBody>
                    <a:bodyPr/>
                    <a:lstStyle/>
                    <a:p>
                      <a:r>
                        <a:rPr lang="tr-TR" dirty="0" smtClean="0"/>
                        <a:t>YAŞ</a:t>
                      </a:r>
                      <a:endParaRPr lang="tr-TR" dirty="0"/>
                    </a:p>
                  </a:txBody>
                  <a:tcPr vert="wordArtVert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13-20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83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7.1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FF0000"/>
                          </a:solidFill>
                        </a:rPr>
                        <a:t>192</a:t>
                      </a:r>
                      <a:endParaRPr lang="tr-TR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FF0000"/>
                          </a:solidFill>
                        </a:rPr>
                        <a:t>16.4</a:t>
                      </a:r>
                      <a:endParaRPr lang="tr-TR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87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7.4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FF0000"/>
                          </a:solidFill>
                        </a:rPr>
                        <a:t>110</a:t>
                      </a:r>
                      <a:endParaRPr lang="tr-TR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FF0000"/>
                          </a:solidFill>
                        </a:rPr>
                        <a:t>9.4</a:t>
                      </a:r>
                      <a:endParaRPr lang="tr-TR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734786"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21-30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94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8.0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FF0000"/>
                          </a:solidFill>
                        </a:rPr>
                        <a:t>176</a:t>
                      </a:r>
                      <a:endParaRPr lang="tr-TR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FF0000"/>
                          </a:solidFill>
                        </a:rPr>
                        <a:t>15.0</a:t>
                      </a:r>
                      <a:endParaRPr lang="tr-TR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98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8.4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96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8.2</a:t>
                      </a:r>
                      <a:endParaRPr lang="tr-TR" dirty="0"/>
                    </a:p>
                  </a:txBody>
                  <a:tcPr/>
                </a:tc>
              </a:tr>
              <a:tr h="734786"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31-40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38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3.2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30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2.6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21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1.8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14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1.2</a:t>
                      </a:r>
                      <a:endParaRPr lang="tr-TR" dirty="0"/>
                    </a:p>
                  </a:txBody>
                  <a:tcPr/>
                </a:tc>
              </a:tr>
              <a:tr h="734786"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41-50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31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2.7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34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2.9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45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3.8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21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1.8</a:t>
                      </a:r>
                      <a:endParaRPr lang="tr-TR" dirty="0"/>
                    </a:p>
                  </a:txBody>
                  <a:tcPr/>
                </a:tc>
              </a:tr>
              <a:tr h="734786">
                <a:tc rowSpan="2">
                  <a:txBody>
                    <a:bodyPr/>
                    <a:lstStyle/>
                    <a:p>
                      <a:r>
                        <a:rPr lang="tr-TR" dirty="0" smtClean="0"/>
                        <a:t>CİNS</a:t>
                      </a:r>
                      <a:endParaRPr lang="tr-TR" dirty="0"/>
                    </a:p>
                  </a:txBody>
                  <a:tcPr vert="wordArtVert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Erkek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147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12.6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245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20.9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143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12.2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152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13.0</a:t>
                      </a:r>
                      <a:endParaRPr lang="tr-TR" dirty="0"/>
                    </a:p>
                  </a:txBody>
                  <a:tcPr/>
                </a:tc>
              </a:tr>
              <a:tr h="734786"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Bayan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99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8.5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187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16.0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108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9.2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89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7.6</a:t>
                      </a:r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Tablo"/>
          <p:cNvGraphicFramePr>
            <a:graphicFrameLocks noGrp="1"/>
          </p:cNvGraphicFramePr>
          <p:nvPr/>
        </p:nvGraphicFramePr>
        <p:xfrm>
          <a:off x="16970" y="0"/>
          <a:ext cx="9127030" cy="6767056"/>
        </p:xfrm>
        <a:graphic>
          <a:graphicData uri="http://schemas.openxmlformats.org/drawingml/2006/table">
            <a:tbl>
              <a:tblPr firstRow="1" bandRow="1">
                <a:tableStyleId>{E929F9F4-4A8F-4326-A1B4-22849713DDAB}</a:tableStyleId>
              </a:tblPr>
              <a:tblGrid>
                <a:gridCol w="914400"/>
                <a:gridCol w="914400"/>
                <a:gridCol w="726977"/>
                <a:gridCol w="919134"/>
                <a:gridCol w="1080119"/>
                <a:gridCol w="1008113"/>
                <a:gridCol w="820687"/>
                <a:gridCol w="914400"/>
                <a:gridCol w="914400"/>
                <a:gridCol w="914400"/>
              </a:tblGrid>
              <a:tr h="710816">
                <a:tc rowSpan="3" gridSpan="2">
                  <a:txBody>
                    <a:bodyPr/>
                    <a:lstStyle/>
                    <a:p>
                      <a:r>
                        <a:rPr lang="tr-TR" dirty="0" smtClean="0"/>
                        <a:t>DEĞİŞKENLER</a:t>
                      </a:r>
                      <a:endParaRPr lang="tr-TR" dirty="0"/>
                    </a:p>
                  </a:txBody>
                  <a:tcPr vert="vert270"/>
                </a:tc>
                <a:tc rowSpan="3" hMerge="1"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8">
                  <a:txBody>
                    <a:bodyPr/>
                    <a:lstStyle/>
                    <a:p>
                      <a:r>
                        <a:rPr lang="tr-TR" dirty="0" smtClean="0"/>
                        <a:t>Spor medyasının bireyler</a:t>
                      </a:r>
                      <a:r>
                        <a:rPr lang="tr-TR" baseline="0" dirty="0" smtClean="0"/>
                        <a:t> üzerinde oluşturduğu etkiler</a:t>
                      </a:r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71474">
                <a:tc gridSpan="2" vMerge="1">
                  <a:txBody>
                    <a:bodyPr/>
                    <a:lstStyle/>
                    <a:p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r>
                        <a:rPr lang="tr-TR" dirty="0" smtClean="0"/>
                        <a:t>DAYANIŞMA</a:t>
                      </a:r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r>
                        <a:rPr lang="tr-TR" dirty="0" smtClean="0"/>
                        <a:t>ŞEHİR MİLLİYETÇİLİĞİ</a:t>
                      </a:r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r>
                        <a:rPr lang="tr-TR" dirty="0" smtClean="0"/>
                        <a:t>FANATİZM</a:t>
                      </a:r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r>
                        <a:rPr lang="tr-TR" dirty="0" smtClean="0"/>
                        <a:t>SPORA YÖNELİM</a:t>
                      </a:r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0816">
                <a:tc gridSpan="2" vMerge="1">
                  <a:txBody>
                    <a:bodyPr/>
                    <a:lstStyle/>
                    <a:p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F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%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F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%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F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%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F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%</a:t>
                      </a:r>
                      <a:endParaRPr lang="tr-TR" dirty="0"/>
                    </a:p>
                  </a:txBody>
                  <a:tcPr/>
                </a:tc>
              </a:tr>
              <a:tr h="619870">
                <a:tc rowSpan="4">
                  <a:txBody>
                    <a:bodyPr/>
                    <a:lstStyle/>
                    <a:p>
                      <a:r>
                        <a:rPr lang="tr-TR" dirty="0" smtClean="0"/>
                        <a:t>  YAŞ</a:t>
                      </a:r>
                      <a:endParaRPr lang="tr-TR" dirty="0"/>
                    </a:p>
                  </a:txBody>
                  <a:tcPr vert="wordArtVert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13-20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51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4.4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46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3.9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FF0000"/>
                          </a:solidFill>
                        </a:rPr>
                        <a:t>247</a:t>
                      </a:r>
                      <a:endParaRPr lang="tr-TR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FF0000"/>
                          </a:solidFill>
                        </a:rPr>
                        <a:t>21.1</a:t>
                      </a:r>
                      <a:endParaRPr lang="tr-TR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128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10.9</a:t>
                      </a:r>
                      <a:endParaRPr lang="tr-TR" dirty="0"/>
                    </a:p>
                  </a:txBody>
                  <a:tcPr/>
                </a:tc>
              </a:tr>
              <a:tr h="710816"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21-30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40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3.4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73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6.2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FF0000"/>
                          </a:solidFill>
                        </a:rPr>
                        <a:t>270</a:t>
                      </a:r>
                      <a:endParaRPr lang="tr-TR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FF0000"/>
                          </a:solidFill>
                        </a:rPr>
                        <a:t>23.1</a:t>
                      </a:r>
                      <a:endParaRPr lang="tr-TR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81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6.9</a:t>
                      </a:r>
                      <a:endParaRPr lang="tr-TR" dirty="0"/>
                    </a:p>
                  </a:txBody>
                  <a:tcPr/>
                </a:tc>
              </a:tr>
              <a:tr h="710816"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31-40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14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1.2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20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1.7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55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4.7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14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1.2</a:t>
                      </a:r>
                      <a:endParaRPr lang="tr-TR" dirty="0"/>
                    </a:p>
                  </a:txBody>
                  <a:tcPr/>
                </a:tc>
              </a:tr>
              <a:tr h="710816"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41-50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29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2.5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17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1.5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54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4.6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31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2.7</a:t>
                      </a:r>
                      <a:endParaRPr lang="tr-TR" dirty="0"/>
                    </a:p>
                  </a:txBody>
                  <a:tcPr/>
                </a:tc>
              </a:tr>
              <a:tr h="710816">
                <a:tc rowSpan="2">
                  <a:txBody>
                    <a:bodyPr/>
                    <a:lstStyle/>
                    <a:p>
                      <a:r>
                        <a:rPr lang="tr-TR" dirty="0" smtClean="0"/>
                        <a:t>CİNS</a:t>
                      </a:r>
                      <a:endParaRPr lang="tr-TR" dirty="0"/>
                    </a:p>
                  </a:txBody>
                  <a:tcPr vert="wordArtVert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Erkek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FF0000"/>
                          </a:solidFill>
                        </a:rPr>
                        <a:t>95</a:t>
                      </a:r>
                      <a:endParaRPr lang="tr-TR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FF0000"/>
                          </a:solidFill>
                        </a:rPr>
                        <a:t>8.1</a:t>
                      </a:r>
                      <a:endParaRPr lang="tr-TR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92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7.9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FF0000"/>
                          </a:solidFill>
                        </a:rPr>
                        <a:t>249</a:t>
                      </a:r>
                      <a:endParaRPr lang="tr-TR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FF0000"/>
                          </a:solidFill>
                        </a:rPr>
                        <a:t>29.8</a:t>
                      </a:r>
                      <a:endParaRPr lang="tr-TR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151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12.9</a:t>
                      </a:r>
                      <a:endParaRPr lang="tr-TR" dirty="0"/>
                    </a:p>
                  </a:txBody>
                  <a:tcPr/>
                </a:tc>
              </a:tr>
              <a:tr h="710816"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Bayan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FF0000"/>
                          </a:solidFill>
                        </a:rPr>
                        <a:t>39</a:t>
                      </a:r>
                      <a:endParaRPr lang="tr-TR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FF0000"/>
                          </a:solidFill>
                        </a:rPr>
                        <a:t>3.3</a:t>
                      </a:r>
                      <a:endParaRPr lang="tr-TR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64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5.5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FF0000"/>
                          </a:solidFill>
                        </a:rPr>
                        <a:t>277</a:t>
                      </a:r>
                      <a:endParaRPr lang="tr-TR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FF0000"/>
                          </a:solidFill>
                        </a:rPr>
                        <a:t>23.7</a:t>
                      </a:r>
                      <a:endParaRPr lang="tr-TR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103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8.8</a:t>
                      </a:r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00108"/>
          </a:xfrm>
        </p:spPr>
        <p:txBody>
          <a:bodyPr>
            <a:normAutofit/>
          </a:bodyPr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ŞİDDET VE SALDIRGANLIKLA İLGİLİ ARAŞTIRMALAR</a:t>
            </a:r>
            <a:endParaRPr lang="tr-TR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3" y="692696"/>
            <a:ext cx="8821643" cy="5736700"/>
          </a:xfrm>
        </p:spPr>
        <p:txBody>
          <a:bodyPr>
            <a:normAutofit fontScale="92500" lnSpcReduction="20000"/>
          </a:bodyPr>
          <a:lstStyle/>
          <a:p>
            <a:pPr algn="ctr"/>
            <a:endParaRPr lang="tr-TR" dirty="0" smtClean="0"/>
          </a:p>
          <a:p>
            <a:pPr algn="ctr"/>
            <a:r>
              <a:rPr lang="tr-TR" dirty="0" smtClean="0"/>
              <a:t>“</a:t>
            </a:r>
            <a:r>
              <a:rPr lang="tr-TR" b="1" dirty="0" smtClean="0"/>
              <a:t>TÜRKİYE PROFESYONEL FUTBOL LİGLERİNDE GÖREV YAPAN SPORCU, TEKNİK SORUMLU VE YÖNETİCİLERDE GÖRÜLEN KONTROL DIŞI DAVRANIŞLAR VE ETKİLEŞİM DÜZEYLERİ</a:t>
            </a:r>
            <a:r>
              <a:rPr lang="tr-TR" sz="2400" dirty="0" smtClean="0"/>
              <a:t>”</a:t>
            </a:r>
          </a:p>
          <a:p>
            <a:pPr algn="ctr"/>
            <a:r>
              <a:rPr lang="tr-TR" sz="2200" b="1" dirty="0" smtClean="0"/>
              <a:t>KÜÇÜK.V	YILDIZ.A  	ÇINARDAL.M </a:t>
            </a:r>
          </a:p>
          <a:p>
            <a:pPr marL="619125" lvl="1" indent="-355600" algn="ctr">
              <a:buFont typeface="Wingdings" pitchFamily="2" charset="2"/>
              <a:buChar char="v"/>
            </a:pPr>
            <a:endParaRPr lang="tr-TR" sz="2000" dirty="0" smtClean="0"/>
          </a:p>
          <a:p>
            <a:pPr marL="619125" lvl="1" indent="-355600" algn="ctr">
              <a:buFont typeface="Wingdings" pitchFamily="2" charset="2"/>
              <a:buChar char="v"/>
            </a:pPr>
            <a:r>
              <a:rPr lang="tr-TR" sz="2600" dirty="0" smtClean="0"/>
              <a:t>3.Futbol ve Bilim Kongresi, 9-11 Ocak 2009, Antalya.</a:t>
            </a:r>
          </a:p>
          <a:p>
            <a:pPr marL="355600" indent="-355600" algn="ctr">
              <a:buNone/>
            </a:pPr>
            <a:r>
              <a:rPr lang="tr-TR" sz="2600" dirty="0" smtClean="0"/>
              <a:t> </a:t>
            </a:r>
          </a:p>
          <a:p>
            <a:pPr marL="355600" indent="-355600" algn="ctr">
              <a:buFont typeface="Wingdings" pitchFamily="2" charset="2"/>
              <a:buChar char="v"/>
            </a:pPr>
            <a:r>
              <a:rPr lang="tr-TR" sz="2600" dirty="0" smtClean="0"/>
              <a:t>2008 – 2009 Sezonu (Profesyonel Ligler)</a:t>
            </a:r>
          </a:p>
          <a:p>
            <a:pPr marL="355600" indent="-355600" algn="ctr">
              <a:buFont typeface="Wingdings" pitchFamily="2" charset="2"/>
              <a:buChar char="v"/>
            </a:pPr>
            <a:r>
              <a:rPr lang="tr-TR" sz="2600" dirty="0" smtClean="0"/>
              <a:t>140 Takım (Süper Lig, 1. lig, 2. Lig, 3. Lig)</a:t>
            </a:r>
          </a:p>
          <a:p>
            <a:pPr marL="355600" indent="-355600" algn="ctr">
              <a:buFont typeface="Wingdings" pitchFamily="2" charset="2"/>
              <a:buChar char="v"/>
            </a:pPr>
            <a:r>
              <a:rPr lang="tr-TR" sz="2600" dirty="0" smtClean="0"/>
              <a:t>1336 Maç (Lig Müsabakaları)</a:t>
            </a:r>
          </a:p>
          <a:p>
            <a:pPr marL="0" indent="0" algn="just">
              <a:buNone/>
            </a:pPr>
            <a:r>
              <a:rPr lang="tr-TR" sz="2600" dirty="0" smtClean="0"/>
              <a:t>Araştırma sonuçları </a:t>
            </a:r>
            <a:r>
              <a:rPr lang="tr-TR" sz="2600" dirty="0" err="1" smtClean="0"/>
              <a:t>PFDK’nın</a:t>
            </a:r>
            <a:r>
              <a:rPr lang="tr-TR" sz="2600" dirty="0" smtClean="0"/>
              <a:t> sporcu, teknik sorumlu ve yönetici hakkındaki kararlarını kapsamaktadır.</a:t>
            </a:r>
            <a:endParaRPr lang="tr-TR" sz="2600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tr-TR" sz="2400" dirty="0" smtClean="0">
                <a:solidFill>
                  <a:srgbClr val="FF0000"/>
                </a:solidFill>
              </a:rPr>
              <a:t> </a:t>
            </a:r>
            <a:endParaRPr lang="tr-TR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2844" y="274638"/>
            <a:ext cx="8715436" cy="1011222"/>
          </a:xfrm>
        </p:spPr>
        <p:txBody>
          <a:bodyPr>
            <a:noAutofit/>
          </a:bodyPr>
          <a:lstStyle/>
          <a:p>
            <a:pPr algn="ctr"/>
            <a:r>
              <a:rPr lang="tr-T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FUTBOLDA ŞİDDET VE SALDIRGAN DAVRANIŞLARIN PROFESYONEL FUTBOL DİSİPLİN TALİMATINDAKİ YERİ</a:t>
            </a:r>
            <a:endParaRPr lang="tr-TR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tr-TR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Profesyonel futbol disiplin talimatının;</a:t>
            </a:r>
          </a:p>
          <a:p>
            <a:pPr marL="0" indent="0">
              <a:buNone/>
            </a:pPr>
            <a:r>
              <a:rPr lang="tr-TR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Madde 29 – Sportmenliğe Aykırı Hareket</a:t>
            </a:r>
          </a:p>
          <a:p>
            <a:pPr marL="0" indent="0">
              <a:buNone/>
            </a:pPr>
            <a:r>
              <a:rPr lang="tr-TR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Madde 30 – Takım Halinde Sportmenliğe Aykırı 		   Hareket</a:t>
            </a:r>
          </a:p>
          <a:p>
            <a:pPr marL="0" indent="0">
              <a:buNone/>
            </a:pPr>
            <a:r>
              <a:rPr lang="tr-TR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Madde 31 – Hakaret</a:t>
            </a:r>
          </a:p>
          <a:p>
            <a:pPr marL="0" indent="0">
              <a:buNone/>
            </a:pPr>
            <a:r>
              <a:rPr lang="tr-TR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Madde 32 – Kural Dışı Hareketler</a:t>
            </a:r>
          </a:p>
          <a:p>
            <a:pPr marL="0" indent="0">
              <a:buNone/>
            </a:pPr>
            <a:r>
              <a:rPr lang="tr-TR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Madde 33 – Saldırı</a:t>
            </a:r>
          </a:p>
          <a:p>
            <a:pPr marL="0" indent="0">
              <a:buNone/>
            </a:pPr>
            <a:r>
              <a:rPr lang="tr-TR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Madde 34 – Kavga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95275" y="1489075"/>
            <a:ext cx="8524875" cy="1939925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tr-TR" dirty="0" smtClean="0">
                <a:solidFill>
                  <a:srgbClr val="FF0000"/>
                </a:solidFill>
              </a:rPr>
              <a:t>SPORCU: 351 MAÇ      1.5 MİLYON TL.  CEZA</a:t>
            </a:r>
          </a:p>
          <a:p>
            <a:pPr>
              <a:buNone/>
            </a:pPr>
            <a:endParaRPr lang="tr-TR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tr-TR" dirty="0" smtClean="0">
                <a:solidFill>
                  <a:srgbClr val="FF0000"/>
                </a:solidFill>
              </a:rPr>
              <a:t> TEKNİK SORUMLU: 191 MAÇ   197.000 TL. CEZA</a:t>
            </a:r>
          </a:p>
          <a:p>
            <a:endParaRPr lang="tr-TR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tr-TR" dirty="0" smtClean="0">
                <a:solidFill>
                  <a:srgbClr val="FF0000"/>
                </a:solidFill>
              </a:rPr>
              <a:t> YÖNETİCİ: 5641 GÜN (YAKLAŞIK 15 YIL)315.000 TL. CEZA</a:t>
            </a:r>
          </a:p>
          <a:p>
            <a:pPr marL="355600" indent="-355600">
              <a:buFont typeface="Wingdings" pitchFamily="2" charset="2"/>
              <a:buChar char="v"/>
            </a:pPr>
            <a:endParaRPr lang="tr-TR" dirty="0" smtClean="0"/>
          </a:p>
        </p:txBody>
      </p:sp>
      <p:pic>
        <p:nvPicPr>
          <p:cNvPr id="60418" name="Picture 2" descr="http://futbol.turksportal.net/tsi/v2/image/Haber/holigan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71802" y="3767433"/>
            <a:ext cx="3500462" cy="232586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Tablo"/>
          <p:cNvGraphicFramePr>
            <a:graphicFrameLocks noGrp="1"/>
          </p:cNvGraphicFramePr>
          <p:nvPr/>
        </p:nvGraphicFramePr>
        <p:xfrm>
          <a:off x="857224" y="1357298"/>
          <a:ext cx="7572428" cy="1928828"/>
        </p:xfrm>
        <a:graphic>
          <a:graphicData uri="http://schemas.openxmlformats.org/drawingml/2006/table">
            <a:tbl>
              <a:tblPr/>
              <a:tblGrid>
                <a:gridCol w="4602214"/>
                <a:gridCol w="1078433"/>
                <a:gridCol w="1891781"/>
              </a:tblGrid>
              <a:tr h="48220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Gruplar</a:t>
                      </a:r>
                      <a:endParaRPr lang="tr-TR" sz="2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Sayı</a:t>
                      </a:r>
                      <a:endParaRPr lang="tr-TR" sz="2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Yüzde</a:t>
                      </a:r>
                      <a:r>
                        <a:rPr lang="tr-TR" sz="2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(%)</a:t>
                      </a:r>
                      <a:endParaRPr lang="tr-TR" sz="2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482207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Kontrol Dışı Davranışlar</a:t>
                      </a:r>
                      <a:endParaRPr lang="tr-TR" sz="2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625</a:t>
                      </a:r>
                      <a:endParaRPr lang="tr-TR" sz="2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52.8</a:t>
                      </a:r>
                      <a:endParaRPr lang="tr-TR" sz="2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2207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Diğer</a:t>
                      </a:r>
                      <a:endParaRPr lang="tr-TR" sz="2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584</a:t>
                      </a:r>
                      <a:endParaRPr lang="tr-TR" sz="2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47.2</a:t>
                      </a:r>
                      <a:endParaRPr lang="tr-TR" sz="2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2207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Toplam</a:t>
                      </a:r>
                      <a:endParaRPr lang="tr-TR" sz="2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1182</a:t>
                      </a:r>
                      <a:endParaRPr lang="tr-TR" sz="2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100</a:t>
                      </a:r>
                      <a:endParaRPr lang="tr-TR" sz="2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2071670" y="857232"/>
            <a:ext cx="486703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Saldırgan Davranışların Genel Dağılımı</a:t>
            </a:r>
            <a:endParaRPr kumimoji="0" lang="tr-TR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4339" name="Picture 3" descr="a228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86182" y="3826256"/>
            <a:ext cx="1714512" cy="2123024"/>
          </a:xfrm>
          <a:prstGeom prst="rect">
            <a:avLst/>
          </a:prstGeom>
          <a:noFill/>
        </p:spPr>
      </p:pic>
      <p:cxnSp>
        <p:nvCxnSpPr>
          <p:cNvPr id="6" name="5 Düz Bağlayıcı"/>
          <p:cNvCxnSpPr/>
          <p:nvPr/>
        </p:nvCxnSpPr>
        <p:spPr bwMode="auto">
          <a:xfrm rot="5400000">
            <a:off x="3602362" y="4019884"/>
            <a:ext cx="2071702" cy="1643074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Dikdörtgen"/>
          <p:cNvSpPr/>
          <p:nvPr/>
        </p:nvSpPr>
        <p:spPr>
          <a:xfrm>
            <a:off x="214282" y="214290"/>
            <a:ext cx="8643998" cy="7325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ŞİDDET VE SALDIRGANLIKLA İLGİLİ ARAŞTIRMALAR</a:t>
            </a:r>
          </a:p>
          <a:p>
            <a:pPr algn="ctr"/>
            <a:endParaRPr lang="tr-TR" b="1" dirty="0" smtClean="0">
              <a:solidFill>
                <a:srgbClr val="FF0000"/>
              </a:solidFill>
            </a:endParaRPr>
          </a:p>
          <a:p>
            <a:pPr algn="ctr"/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“SPOR KULÜPLERİNİN MALİ PROBLEMLERİ VE SPORDA ŞİDDET VE SALDIRGANLIĞIN ÖNLENMESİ”</a:t>
            </a:r>
          </a:p>
          <a:p>
            <a:pPr algn="ctr"/>
            <a:endParaRPr lang="tr-TR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TBMM ARAŞTIRMA KOMİSYONU</a:t>
            </a:r>
          </a:p>
          <a:p>
            <a:pPr algn="ctr"/>
            <a:endParaRPr lang="tr-TR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23.12.2010-ANKARA</a:t>
            </a:r>
          </a:p>
          <a:p>
            <a:pPr algn="ctr"/>
            <a:endParaRPr lang="tr-TR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KÜÇÜK.V.	KARAGÖZOĞLU.C.	BİÇER.T.</a:t>
            </a:r>
          </a:p>
          <a:p>
            <a:pPr algn="ctr"/>
            <a:endParaRPr lang="tr-TR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TOPLUM İLE İLGİLİ TESPİT VE ÖNERİLER</a:t>
            </a:r>
          </a:p>
          <a:p>
            <a:endParaRPr lang="tr-TR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	MEDYA İLE İLGİLİ TESPİT VE ÖNERİLER</a:t>
            </a:r>
          </a:p>
          <a:p>
            <a:endParaRPr lang="tr-TR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		KULÜPLER İLE İLGİLİ TESPİT VE ÖNERİLER</a:t>
            </a:r>
          </a:p>
          <a:p>
            <a:endParaRPr lang="tr-TR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			OKULLAR İLE İLGİLİ TESPİT VE ÖNERİLER</a:t>
            </a:r>
          </a:p>
          <a:p>
            <a:pPr algn="ctr"/>
            <a:endParaRPr lang="tr-TR" b="1" dirty="0" smtClean="0"/>
          </a:p>
          <a:p>
            <a:pPr algn="ctr"/>
            <a:endParaRPr lang="tr-TR" b="1" dirty="0" smtClean="0"/>
          </a:p>
          <a:p>
            <a:pPr algn="ctr"/>
            <a:endParaRPr lang="tr-TR" b="1" dirty="0" smtClean="0">
              <a:solidFill>
                <a:srgbClr val="FF0000"/>
              </a:solidFill>
            </a:endParaRPr>
          </a:p>
          <a:p>
            <a:pPr algn="ctr"/>
            <a:endParaRPr lang="tr-TR" b="1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011222"/>
          </a:xfrm>
        </p:spPr>
        <p:txBody>
          <a:bodyPr>
            <a:noAutofit/>
          </a:bodyPr>
          <a:lstStyle/>
          <a:p>
            <a:r>
              <a:rPr lang="tr-TR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SEYİRCİ/TARAFTARLARIN ÖZELLİKLERİ</a:t>
            </a:r>
            <a:endParaRPr lang="tr-TR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14282" y="1500174"/>
            <a:ext cx="8715436" cy="5143536"/>
          </a:xfrm>
        </p:spPr>
        <p:txBody>
          <a:bodyPr>
            <a:normAutofit fontScale="85000" lnSpcReduction="20000"/>
          </a:bodyPr>
          <a:lstStyle/>
          <a:p>
            <a:r>
              <a:rPr lang="tr-TR" dirty="0" smtClean="0"/>
              <a:t>Teşkilatlanmaya ve ortak etkinliklere yatkındırlar  (Başkan,yönetim,sporcu,amigoların çabaları önemli).</a:t>
            </a:r>
          </a:p>
          <a:p>
            <a:r>
              <a:rPr lang="tr-TR" dirty="0" smtClean="0"/>
              <a:t>Heyecanla hareket ettikleri için kolay </a:t>
            </a:r>
            <a:r>
              <a:rPr lang="tr-TR" dirty="0" err="1" smtClean="0"/>
              <a:t>proveke</a:t>
            </a:r>
            <a:r>
              <a:rPr lang="tr-TR" dirty="0" smtClean="0"/>
              <a:t> edilebilirler.</a:t>
            </a:r>
          </a:p>
          <a:p>
            <a:r>
              <a:rPr lang="tr-TR" dirty="0" smtClean="0"/>
              <a:t>Müsabakada bilinçli kişilik kaybolur, bilinçaltı kişilikle davranma eğilimi artar.</a:t>
            </a:r>
          </a:p>
          <a:p>
            <a:r>
              <a:rPr lang="tr-TR" dirty="0" smtClean="0"/>
              <a:t>Müsabakada kişisel bilinci toplumsal bilince katar ve kişisel bilinçten uzaklaşır.</a:t>
            </a:r>
          </a:p>
          <a:p>
            <a:r>
              <a:rPr lang="tr-TR" dirty="0" smtClean="0"/>
              <a:t>Önceden tahmin edilen davranışları vardır. (Fanatik ve holiganlar için geçerli değil.)</a:t>
            </a:r>
          </a:p>
          <a:p>
            <a:r>
              <a:rPr lang="tr-TR" dirty="0" smtClean="0"/>
              <a:t>Müsabakada muhakeme etme özelliği azalır, eylem ve hareket yeteneği artar.</a:t>
            </a:r>
          </a:p>
          <a:p>
            <a:r>
              <a:rPr lang="tr-TR" dirty="0" smtClean="0"/>
              <a:t>Kitleyle bütünleşen kişi tek başına yapmayacağı davranışları yapma eğilimi içine girer.</a:t>
            </a:r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>
            <a:normAutofit/>
          </a:bodyPr>
          <a:lstStyle/>
          <a:p>
            <a:r>
              <a:rPr lang="tr-TR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TARAFTARLIĞIN İŞLEVLERİ</a:t>
            </a:r>
            <a:endParaRPr lang="tr-TR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14282" y="1428736"/>
            <a:ext cx="8715436" cy="5214974"/>
          </a:xfrm>
        </p:spPr>
        <p:txBody>
          <a:bodyPr>
            <a:normAutofit fontScale="92500" lnSpcReduction="20000"/>
          </a:bodyPr>
          <a:lstStyle/>
          <a:p>
            <a:r>
              <a:rPr lang="tr-TR" dirty="0" smtClean="0"/>
              <a:t>Aile, okul, çevre sürecinden topluma geçişte iletişim ve etkileşim fırsatı sayesinde sosyalleşme sürecini hızlandırması.</a:t>
            </a:r>
          </a:p>
          <a:p>
            <a:r>
              <a:rPr lang="tr-TR" dirty="0" smtClean="0"/>
              <a:t>Kişide ait olma duygusunu uyandırması.</a:t>
            </a:r>
          </a:p>
          <a:p>
            <a:r>
              <a:rPr lang="tr-TR" dirty="0" smtClean="0"/>
              <a:t>İnsanlardaki “kimlik arayışı” ve “kimlik vaadine” fırsat vermesi.</a:t>
            </a:r>
          </a:p>
          <a:p>
            <a:r>
              <a:rPr lang="tr-TR" dirty="0" smtClean="0"/>
              <a:t>Başarısızlıktan ve günlük yaşamın monotonluğundan uzaklaştırması.</a:t>
            </a:r>
          </a:p>
          <a:p>
            <a:r>
              <a:rPr lang="tr-TR" dirty="0" smtClean="0"/>
              <a:t>Takımın başarısına bağlı olarak güven duygusu uyandırması.(Başarısızlıkta tam tersi durum)</a:t>
            </a:r>
          </a:p>
          <a:p>
            <a:r>
              <a:rPr lang="tr-TR" dirty="0" smtClean="0"/>
              <a:t>Doğru kullanılırsa toplumsal bütünleşmeye katkı sağlar.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1000132"/>
          </a:xfrm>
        </p:spPr>
        <p:txBody>
          <a:bodyPr>
            <a:normAutofit/>
          </a:bodyPr>
          <a:lstStyle/>
          <a:p>
            <a:r>
              <a:rPr lang="tr-TR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KALABALIK</a:t>
            </a:r>
            <a:endParaRPr lang="tr-TR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14282" y="1142984"/>
            <a:ext cx="8715436" cy="5429288"/>
          </a:xfrm>
        </p:spPr>
        <p:txBody>
          <a:bodyPr>
            <a:normAutofit/>
          </a:bodyPr>
          <a:lstStyle/>
          <a:p>
            <a:r>
              <a:rPr lang="tr-TR" sz="3000" dirty="0" smtClean="0">
                <a:latin typeface="Times New Roman" pitchFamily="18" charset="0"/>
                <a:cs typeface="Times New Roman" pitchFamily="18" charset="0"/>
              </a:rPr>
              <a:t>Çok sayıda insanın bir araya gelmesiyle oluşan topluluk.</a:t>
            </a:r>
          </a:p>
          <a:p>
            <a:r>
              <a:rPr lang="tr-TR" sz="3000" dirty="0" smtClean="0">
                <a:latin typeface="Times New Roman" pitchFamily="18" charset="0"/>
                <a:cs typeface="Times New Roman" pitchFamily="18" charset="0"/>
              </a:rPr>
              <a:t>Kalabalığın Özellikleri:</a:t>
            </a:r>
            <a:br>
              <a:rPr lang="tr-TR" sz="3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tr-TR" sz="3000" dirty="0" smtClean="0">
                <a:latin typeface="Times New Roman" pitchFamily="18" charset="0"/>
                <a:cs typeface="Times New Roman" pitchFamily="18" charset="0"/>
              </a:rPr>
              <a:t>1.Rastlantı sonucu bir araya gelirler</a:t>
            </a:r>
            <a:br>
              <a:rPr lang="tr-TR" sz="3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tr-TR" sz="3000" dirty="0" smtClean="0">
                <a:latin typeface="Times New Roman" pitchFamily="18" charset="0"/>
                <a:cs typeface="Times New Roman" pitchFamily="18" charset="0"/>
              </a:rPr>
              <a:t>2.Ortak amaçları yoktur</a:t>
            </a:r>
            <a:br>
              <a:rPr lang="tr-TR" sz="3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tr-TR" sz="3000" dirty="0" smtClean="0">
                <a:latin typeface="Times New Roman" pitchFamily="18" charset="0"/>
                <a:cs typeface="Times New Roman" pitchFamily="18" charset="0"/>
              </a:rPr>
              <a:t>3.Birbirlerini yakından tanımazlar</a:t>
            </a:r>
            <a:br>
              <a:rPr lang="tr-TR" sz="3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tr-TR" sz="3000" dirty="0" smtClean="0">
                <a:latin typeface="Times New Roman" pitchFamily="18" charset="0"/>
                <a:cs typeface="Times New Roman" pitchFamily="18" charset="0"/>
              </a:rPr>
              <a:t>4.Aralarında ilişki ve alışveriş yoktur</a:t>
            </a:r>
            <a:br>
              <a:rPr lang="tr-TR" sz="3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tr-TR" sz="3000" dirty="0" smtClean="0">
                <a:latin typeface="Times New Roman" pitchFamily="18" charset="0"/>
                <a:cs typeface="Times New Roman" pitchFamily="18" charset="0"/>
              </a:rPr>
              <a:t>5.Süreklilik yoktur</a:t>
            </a:r>
            <a:endParaRPr lang="tr-TR" sz="3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C:\Users\Küçük\Desktop\kalabalik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14744" y="4429132"/>
            <a:ext cx="5429288" cy="24288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SPORDA TARAFTAR BİRLİKLERİ</a:t>
            </a:r>
            <a:endParaRPr lang="tr-TR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85720" y="1643050"/>
            <a:ext cx="8643998" cy="504351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3000" dirty="0" smtClean="0">
                <a:latin typeface="Times New Roman" pitchFamily="18" charset="0"/>
                <a:cs typeface="Times New Roman" pitchFamily="18" charset="0"/>
              </a:rPr>
              <a:t>Dünyada Futbol </a:t>
            </a:r>
            <a:r>
              <a:rPr lang="tr-TR" sz="3000" dirty="0" err="1" smtClean="0">
                <a:latin typeface="Times New Roman" pitchFamily="18" charset="0"/>
                <a:cs typeface="Times New Roman" pitchFamily="18" charset="0"/>
              </a:rPr>
              <a:t>Support</a:t>
            </a:r>
            <a:r>
              <a:rPr lang="tr-TR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000" dirty="0" err="1" smtClean="0">
                <a:latin typeface="Times New Roman" pitchFamily="18" charset="0"/>
                <a:cs typeface="Times New Roman" pitchFamily="18" charset="0"/>
              </a:rPr>
              <a:t>International</a:t>
            </a:r>
            <a:r>
              <a:rPr lang="tr-TR" sz="3000" dirty="0" smtClean="0">
                <a:latin typeface="Times New Roman" pitchFamily="18" charset="0"/>
                <a:cs typeface="Times New Roman" pitchFamily="18" charset="0"/>
              </a:rPr>
              <a:t> (FSI)</a:t>
            </a:r>
          </a:p>
          <a:p>
            <a:pPr>
              <a:buNone/>
            </a:pPr>
            <a:r>
              <a:rPr lang="it-IT" sz="3000" dirty="0" smtClean="0">
                <a:latin typeface="Times New Roman" pitchFamily="18" charset="0"/>
                <a:cs typeface="Times New Roman" pitchFamily="18" charset="0"/>
              </a:rPr>
              <a:t>Avrupa'da Futbol Support Europa (FSE</a:t>
            </a:r>
            <a:r>
              <a:rPr lang="tr-TR" sz="30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buNone/>
            </a:pPr>
            <a:r>
              <a:rPr lang="tr-TR" sz="3000" dirty="0" smtClean="0">
                <a:latin typeface="Times New Roman" pitchFamily="18" charset="0"/>
                <a:cs typeface="Times New Roman" pitchFamily="18" charset="0"/>
              </a:rPr>
              <a:t>Almanya (KOS)  </a:t>
            </a:r>
          </a:p>
          <a:p>
            <a:pPr algn="just">
              <a:buNone/>
            </a:pPr>
            <a:r>
              <a:rPr lang="tr-TR" sz="3000" dirty="0" smtClean="0">
                <a:latin typeface="Times New Roman" pitchFamily="18" charset="0"/>
                <a:cs typeface="Times New Roman" pitchFamily="18" charset="0"/>
              </a:rPr>
              <a:t>İngiltere (FSF)</a:t>
            </a:r>
            <a:endParaRPr lang="de-DE" sz="3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3000" dirty="0" smtClean="0">
                <a:latin typeface="Times New Roman" pitchFamily="18" charset="0"/>
                <a:cs typeface="Times New Roman" pitchFamily="18" charset="0"/>
              </a:rPr>
              <a:t>İtalya’da (PROCETTO ULTRA)</a:t>
            </a:r>
          </a:p>
          <a:p>
            <a:pPr>
              <a:buNone/>
            </a:pPr>
            <a:r>
              <a:rPr lang="tr-TR" sz="3000" dirty="0" smtClean="0">
                <a:latin typeface="Times New Roman" pitchFamily="18" charset="0"/>
                <a:cs typeface="Times New Roman" pitchFamily="18" charset="0"/>
              </a:rPr>
              <a:t>İspanya’da (C.E.P.A.) </a:t>
            </a:r>
          </a:p>
          <a:p>
            <a:pPr>
              <a:buNone/>
            </a:pPr>
            <a:r>
              <a:rPr lang="tr-TR" sz="3000" dirty="0" smtClean="0">
                <a:latin typeface="Times New Roman" pitchFamily="18" charset="0"/>
                <a:cs typeface="Times New Roman" pitchFamily="18" charset="0"/>
              </a:rPr>
              <a:t>Avusturya’da  (FAIR-PLAY) </a:t>
            </a:r>
          </a:p>
          <a:p>
            <a:pPr>
              <a:buNone/>
            </a:pPr>
            <a:r>
              <a:rPr lang="tr-TR" sz="3000" dirty="0" smtClean="0">
                <a:latin typeface="Times New Roman" pitchFamily="18" charset="0"/>
                <a:cs typeface="Times New Roman" pitchFamily="18" charset="0"/>
              </a:rPr>
              <a:t>İsviçre’de( BAFF) </a:t>
            </a:r>
          </a:p>
          <a:p>
            <a:pPr>
              <a:buNone/>
            </a:pPr>
            <a:r>
              <a:rPr lang="tr-TR" sz="3000" dirty="0" smtClean="0">
                <a:latin typeface="Times New Roman" pitchFamily="18" charset="0"/>
                <a:cs typeface="Times New Roman" pitchFamily="18" charset="0"/>
              </a:rPr>
              <a:t>Fransa (FARE)</a:t>
            </a:r>
            <a:endParaRPr lang="tr-TR" sz="3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57158" y="228600"/>
            <a:ext cx="8286808" cy="709613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tr-TR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SPORDA TARAFTAR BİRLİKLERİ</a:t>
            </a:r>
            <a:endParaRPr lang="tr-TR" sz="3600" dirty="0">
              <a:solidFill>
                <a:srgbClr val="FF0000"/>
              </a:solidFill>
            </a:endParaRP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71472" y="1428736"/>
            <a:ext cx="8286808" cy="4972064"/>
          </a:xfrm>
        </p:spPr>
        <p:txBody>
          <a:bodyPr>
            <a:normAutofit/>
          </a:bodyPr>
          <a:lstStyle/>
          <a:p>
            <a:pPr marR="0" algn="just" eaLnBrk="1" hangingPunct="1">
              <a:lnSpc>
                <a:spcPct val="90000"/>
              </a:lnSpc>
            </a:pPr>
            <a:r>
              <a:rPr lang="tr-TR" sz="3000" dirty="0" smtClean="0">
                <a:solidFill>
                  <a:srgbClr val="000000"/>
                </a:solidFill>
                <a:latin typeface="Times New Roman" pitchFamily="18" charset="0"/>
              </a:rPr>
              <a:t>- Fan (Taraftar) projelerinin Sporda Ulusal Güvenlik      Kuruluşu olarak da tanımlanır.</a:t>
            </a:r>
          </a:p>
          <a:p>
            <a:pPr marR="0" algn="just" eaLnBrk="1" hangingPunct="1">
              <a:lnSpc>
                <a:spcPct val="90000"/>
              </a:lnSpc>
            </a:pPr>
            <a:r>
              <a:rPr lang="tr-TR" sz="3000" dirty="0" smtClean="0">
                <a:solidFill>
                  <a:srgbClr val="000000"/>
                </a:solidFill>
                <a:latin typeface="Times New Roman" pitchFamily="18" charset="0"/>
              </a:rPr>
              <a:t>- Uzmanlardan oluşur. </a:t>
            </a:r>
          </a:p>
          <a:p>
            <a:pPr marR="0" algn="just" eaLnBrk="1" hangingPunct="1">
              <a:lnSpc>
                <a:spcPct val="90000"/>
              </a:lnSpc>
            </a:pPr>
            <a:r>
              <a:rPr lang="tr-TR" sz="3000" dirty="0" smtClean="0">
                <a:solidFill>
                  <a:srgbClr val="000000"/>
                </a:solidFill>
                <a:latin typeface="Times New Roman" pitchFamily="18" charset="0"/>
              </a:rPr>
              <a:t>-Uluslararası büyük organizasyonlarda da görev yapar. </a:t>
            </a:r>
          </a:p>
          <a:p>
            <a:pPr marR="0" algn="just" eaLnBrk="1" hangingPunct="1">
              <a:lnSpc>
                <a:spcPct val="90000"/>
              </a:lnSpc>
            </a:pPr>
            <a:r>
              <a:rPr lang="tr-TR" sz="3000" dirty="0" smtClean="0">
                <a:solidFill>
                  <a:srgbClr val="000000"/>
                </a:solidFill>
                <a:latin typeface="Times New Roman" pitchFamily="18" charset="0"/>
              </a:rPr>
              <a:t>- Proje içeriklerini hazırlar, </a:t>
            </a:r>
          </a:p>
          <a:p>
            <a:pPr marR="0" algn="just" eaLnBrk="1" hangingPunct="1">
              <a:lnSpc>
                <a:spcPct val="90000"/>
              </a:lnSpc>
            </a:pPr>
            <a:r>
              <a:rPr lang="tr-TR" sz="3000" dirty="0" smtClean="0">
                <a:solidFill>
                  <a:srgbClr val="000000"/>
                </a:solidFill>
                <a:latin typeface="Times New Roman" pitchFamily="18" charset="0"/>
              </a:rPr>
              <a:t>- Kamu oyunu bilgilendirir, </a:t>
            </a:r>
          </a:p>
          <a:p>
            <a:pPr marR="0" algn="just" eaLnBrk="1" hangingPunct="1">
              <a:lnSpc>
                <a:spcPct val="90000"/>
              </a:lnSpc>
            </a:pPr>
            <a:r>
              <a:rPr lang="tr-TR" sz="3000" dirty="0" smtClean="0">
                <a:solidFill>
                  <a:srgbClr val="000000"/>
                </a:solidFill>
                <a:latin typeface="Times New Roman" pitchFamily="18" charset="0"/>
              </a:rPr>
              <a:t>- Proje çalışanlarına sürekli meslek içi eğitimi verir.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042988" y="333375"/>
            <a:ext cx="6985000" cy="735013"/>
          </a:xfrm>
        </p:spPr>
        <p:txBody>
          <a:bodyPr/>
          <a:lstStyle/>
          <a:p>
            <a:pPr marR="0" eaLnBrk="1" hangingPunct="1"/>
            <a:r>
              <a:rPr lang="tr-T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NEDEN TARAFTAR PROJESİ?</a:t>
            </a:r>
          </a:p>
        </p:txBody>
      </p:sp>
      <p:sp>
        <p:nvSpPr>
          <p:cNvPr id="56323" name="Rectangle 3"/>
          <p:cNvSpPr>
            <a:spLocks noRot="1" noChangeArrowheads="1"/>
          </p:cNvSpPr>
          <p:nvPr/>
        </p:nvSpPr>
        <p:spPr bwMode="auto">
          <a:xfrm>
            <a:off x="323850" y="1052513"/>
            <a:ext cx="8458200" cy="5472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just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AutoNum type="arabicPeriod"/>
              <a:defRPr/>
            </a:pPr>
            <a:r>
              <a:rPr lang="tr-TR" sz="3000" dirty="0" smtClean="0">
                <a:latin typeface="Times New Roman" pitchFamily="18" charset="0"/>
                <a:cs typeface="Times New Roman" pitchFamily="18" charset="0"/>
              </a:rPr>
              <a:t>Sporda ulusal güvenliğe STK olarak hizmet verir,</a:t>
            </a:r>
          </a:p>
          <a:p>
            <a:pPr marL="342900" indent="-342900" algn="just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AutoNum type="arabicPeriod"/>
              <a:defRPr/>
            </a:pPr>
            <a:r>
              <a:rPr lang="tr-TR" sz="3000" dirty="0" smtClean="0">
                <a:latin typeface="Times New Roman" pitchFamily="18" charset="0"/>
                <a:cs typeface="Times New Roman" pitchFamily="18" charset="0"/>
              </a:rPr>
              <a:t>Şehirde</a:t>
            </a:r>
            <a:r>
              <a:rPr lang="de-DE" sz="3000" dirty="0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tr-TR" sz="3000" dirty="0" smtClean="0">
                <a:latin typeface="Times New Roman" pitchFamily="18" charset="0"/>
                <a:cs typeface="Times New Roman" pitchFamily="18" charset="0"/>
              </a:rPr>
              <a:t>i genel güvenliğe pozitif bir yaklaşım kazandırır,</a:t>
            </a:r>
          </a:p>
          <a:p>
            <a:pPr marL="342900" indent="-342900" algn="just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AutoNum type="arabicPeriod"/>
              <a:defRPr/>
            </a:pPr>
            <a:r>
              <a:rPr lang="tr-TR" sz="3000" dirty="0" smtClean="0">
                <a:latin typeface="Times New Roman" pitchFamily="18" charset="0"/>
                <a:cs typeface="Times New Roman" pitchFamily="18" charset="0"/>
              </a:rPr>
              <a:t>Sporda şiddetin mümkün olduğunca alta çekilmesini sağlar,</a:t>
            </a:r>
          </a:p>
          <a:p>
            <a:pPr marL="342900" indent="-342900" algn="just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AutoNum type="arabicPeriod"/>
              <a:defRPr/>
            </a:pPr>
            <a:r>
              <a:rPr lang="tr-TR" sz="3000" dirty="0" smtClean="0">
                <a:latin typeface="Times New Roman" pitchFamily="18" charset="0"/>
                <a:cs typeface="Times New Roman" pitchFamily="18" charset="0"/>
              </a:rPr>
              <a:t>Stadyumlarda pozitif bir ortamın oluşmasına katkı koyar,</a:t>
            </a:r>
          </a:p>
          <a:p>
            <a:pPr marL="342900" indent="-342900" algn="just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AutoNum type="arabicPeriod"/>
              <a:defRPr/>
            </a:pPr>
            <a:r>
              <a:rPr lang="tr-TR" sz="3000" dirty="0" smtClean="0">
                <a:latin typeface="Times New Roman" pitchFamily="18" charset="0"/>
                <a:cs typeface="Times New Roman" pitchFamily="18" charset="0"/>
              </a:rPr>
              <a:t>Gerek kulübe ve gerekse O şehre iyi bir imaj kazandırır,</a:t>
            </a:r>
          </a:p>
          <a:p>
            <a:pPr marL="342900" indent="-342900" algn="just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AutoNum type="arabicPeriod"/>
              <a:defRPr/>
            </a:pPr>
            <a:r>
              <a:rPr lang="tr-TR" sz="3000" dirty="0" smtClean="0">
                <a:latin typeface="Times New Roman" pitchFamily="18" charset="0"/>
                <a:cs typeface="Times New Roman" pitchFamily="18" charset="0"/>
              </a:rPr>
              <a:t>Spor kültürünün oluşmasına katkı sağlar.</a:t>
            </a:r>
            <a:endParaRPr lang="tr-TR" sz="3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>
            <a:normAutofit fontScale="90000"/>
          </a:bodyPr>
          <a:lstStyle/>
          <a:p>
            <a:r>
              <a:rPr lang="tr-TR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TÜRKİYEDE</a:t>
            </a:r>
            <a:br>
              <a:rPr lang="tr-TR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(Taraftar Koordinasyon Merkezi)</a:t>
            </a:r>
            <a:endParaRPr lang="tr-TR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4697427"/>
          </a:xfrm>
        </p:spPr>
        <p:txBody>
          <a:bodyPr/>
          <a:lstStyle/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UEFA’nın tavsiyesi ve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TFF’nin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de oluruyla 2008 Avusturya- İsviçre’de yapılan Avrupa Futbol Şampiyonası’nda taraftarlarımıza yardım ve destek amacıyla </a:t>
            </a:r>
            <a:r>
              <a:rPr lang="tr-TR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Prof.Dr</a:t>
            </a:r>
            <a:r>
              <a:rPr lang="tr-TR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Seyhan Hasırcı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tarafından gezici taraftar elçiliği kuruldu.</a:t>
            </a:r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71736" y="3929066"/>
            <a:ext cx="6572296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381000"/>
            <a:ext cx="7772400" cy="13716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tr-TR">
              <a:solidFill>
                <a:srgbClr val="FF0066"/>
              </a:solidFill>
            </a:endParaRPr>
          </a:p>
        </p:txBody>
      </p:sp>
      <p:pic>
        <p:nvPicPr>
          <p:cNvPr id="65539" name="Picture 3" descr="3"/>
          <p:cNvPicPr>
            <a:picLocks noGrp="1" noChangeAspect="1" noChangeArrowheads="1"/>
          </p:cNvPicPr>
          <p:nvPr>
            <p:ph type="subTitle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50825" y="266700"/>
            <a:ext cx="8353425" cy="6083300"/>
          </a:xfrm>
          <a:noFill/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624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624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624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624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24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24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66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381000"/>
            <a:ext cx="7772400" cy="13716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tr-TR">
              <a:solidFill>
                <a:srgbClr val="FF0066"/>
              </a:solidFill>
            </a:endParaRPr>
          </a:p>
        </p:txBody>
      </p:sp>
      <p:pic>
        <p:nvPicPr>
          <p:cNvPr id="66563" name="Picture 3" descr="1"/>
          <p:cNvPicPr>
            <a:picLocks noGrp="1" noChangeAspect="1" noChangeArrowheads="1"/>
          </p:cNvPicPr>
          <p:nvPr>
            <p:ph type="subTitle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50825" y="219075"/>
            <a:ext cx="8353425" cy="6434138"/>
          </a:xfrm>
          <a:noFill/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634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6349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634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634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34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34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0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381000"/>
            <a:ext cx="7772400" cy="13716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tr-TR">
              <a:solidFill>
                <a:srgbClr val="FF0066"/>
              </a:solidFill>
            </a:endParaRPr>
          </a:p>
        </p:txBody>
      </p:sp>
      <p:pic>
        <p:nvPicPr>
          <p:cNvPr id="68611" name="Picture 3" descr="DSC05109"/>
          <p:cNvPicPr>
            <a:picLocks noGrp="1" noChangeAspect="1" noChangeArrowheads="1"/>
          </p:cNvPicPr>
          <p:nvPr>
            <p:ph type="subTitle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68313" y="425450"/>
            <a:ext cx="8280400" cy="6210300"/>
          </a:xfrm>
          <a:noFill/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655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655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655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655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55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55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38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381000"/>
            <a:ext cx="7772400" cy="13716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tr-TR">
              <a:solidFill>
                <a:srgbClr val="FF0066"/>
              </a:solidFill>
            </a:endParaRPr>
          </a:p>
        </p:txBody>
      </p:sp>
      <p:pic>
        <p:nvPicPr>
          <p:cNvPr id="69635" name="Picture 3" descr="2"/>
          <p:cNvPicPr>
            <a:picLocks noGrp="1" noChangeAspect="1" noChangeArrowheads="1"/>
          </p:cNvPicPr>
          <p:nvPr>
            <p:ph type="subTitle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23850" y="457200"/>
            <a:ext cx="8424863" cy="6078538"/>
          </a:xfrm>
          <a:noFill/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665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665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665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665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65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65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ChangeArrowheads="1"/>
          </p:cNvSpPr>
          <p:nvPr/>
        </p:nvSpPr>
        <p:spPr bwMode="auto">
          <a:xfrm>
            <a:off x="684213" y="3478213"/>
            <a:ext cx="79930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tr-TR" sz="2400"/>
          </a:p>
        </p:txBody>
      </p:sp>
      <p:pic>
        <p:nvPicPr>
          <p:cNvPr id="70659" name="Picture 3" descr="5f5159950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1143008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FATAB</a:t>
            </a:r>
            <a:br>
              <a:rPr lang="tr-T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(Futbolda Aktif Taraftarlar Birliği)</a:t>
            </a:r>
            <a:endParaRPr lang="tr-TR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Çanakkale </a:t>
            </a:r>
            <a:r>
              <a:rPr lang="tr-TR" dirty="0" err="1" smtClean="0"/>
              <a:t>Onsekiz</a:t>
            </a:r>
            <a:r>
              <a:rPr lang="tr-TR" dirty="0" smtClean="0"/>
              <a:t> Mart Üniversitesinden  </a:t>
            </a:r>
            <a:r>
              <a:rPr lang="tr-TR" dirty="0" smtClean="0">
                <a:solidFill>
                  <a:srgbClr val="FF0000"/>
                </a:solidFill>
              </a:rPr>
              <a:t>Öğretim Üyesi Necati </a:t>
            </a:r>
            <a:r>
              <a:rPr lang="tr-TR" dirty="0" err="1" smtClean="0">
                <a:solidFill>
                  <a:srgbClr val="FF0000"/>
                </a:solidFill>
              </a:rPr>
              <a:t>Cerrahoğlu</a:t>
            </a:r>
            <a:r>
              <a:rPr lang="tr-TR" dirty="0" smtClean="0"/>
              <a:t> önderliğinde, gönüllü öğretim elemanlarının desteği ile  futbolda taraftarlık anlayışına yeni bir perspektif kazandırmak, bir hastalık olan </a:t>
            </a:r>
            <a:r>
              <a:rPr lang="tr-TR" dirty="0" smtClean="0">
                <a:solidFill>
                  <a:srgbClr val="FF0000"/>
                </a:solidFill>
              </a:rPr>
              <a:t>"ırkçılık" – "ayrımcılık" – "aşağılamak" </a:t>
            </a:r>
            <a:r>
              <a:rPr lang="tr-TR" dirty="0" smtClean="0"/>
              <a:t>gibi toplumsal sorunlarla mücadele etmek, kamuoyu oluşturmak, bilinçlendirmelerde bulunmak, eksikleri gidermek üzere kuruldu.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484632" indent="0" eaLnBrk="1" fontAlgn="auto" hangingPunct="1">
              <a:spcAft>
                <a:spcPts val="0"/>
              </a:spcAft>
              <a:defRPr/>
            </a:pPr>
            <a:r>
              <a:rPr lang="tr-TR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GRUP 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268413"/>
            <a:ext cx="8229600" cy="5329237"/>
          </a:xfrm>
        </p:spPr>
        <p:txBody>
          <a:bodyPr/>
          <a:lstStyle/>
          <a:p>
            <a:pPr algn="just" eaLnBrk="1" hangingPunct="1">
              <a:buFont typeface="Wingdings" pitchFamily="2" charset="2"/>
              <a:buNone/>
            </a:pPr>
            <a:r>
              <a:rPr lang="tr-TR" b="1" dirty="0" smtClean="0">
                <a:latin typeface="Comic Sans MS" pitchFamily="66" charset="0"/>
              </a:rPr>
              <a:t>	</a:t>
            </a:r>
            <a:r>
              <a:rPr lang="tr-TR" sz="3000" b="1" dirty="0" smtClean="0">
                <a:latin typeface="Comic Sans MS" pitchFamily="66" charset="0"/>
                <a:cs typeface="Times New Roman" pitchFamily="18" charset="0"/>
              </a:rPr>
              <a:t>	</a:t>
            </a:r>
            <a:r>
              <a:rPr lang="tr-TR" sz="3000" dirty="0" smtClean="0">
                <a:latin typeface="Times New Roman" pitchFamily="18" charset="0"/>
                <a:cs typeface="Times New Roman" pitchFamily="18" charset="0"/>
              </a:rPr>
              <a:t>Aynı amaç ve motiflere sahip, aralarında duygusal ve zihinsel etkileşim olan, değişik konum ve rollerdeki aynı türden birden fazla bireyin oluşturduğu topluluklara grup;</a:t>
            </a:r>
          </a:p>
          <a:p>
            <a:pPr algn="just" eaLnBrk="1" hangingPunct="1">
              <a:buFont typeface="Wingdings" pitchFamily="2" charset="2"/>
              <a:buNone/>
            </a:pPr>
            <a:r>
              <a:rPr lang="tr-TR" sz="3000" dirty="0" smtClean="0">
                <a:latin typeface="Times New Roman" pitchFamily="18" charset="0"/>
                <a:cs typeface="Times New Roman" pitchFamily="18" charset="0"/>
              </a:rPr>
              <a:t>	gruptaki iletişimin gücüne de </a:t>
            </a:r>
            <a:r>
              <a:rPr lang="tr-TR" sz="3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grup dinamiği</a:t>
            </a:r>
            <a:r>
              <a:rPr lang="tr-TR" sz="3000" dirty="0" smtClean="0">
                <a:latin typeface="Times New Roman" pitchFamily="18" charset="0"/>
                <a:cs typeface="Times New Roman" pitchFamily="18" charset="0"/>
              </a:rPr>
              <a:t> denir. </a:t>
            </a:r>
          </a:p>
        </p:txBody>
      </p:sp>
      <p:pic>
        <p:nvPicPr>
          <p:cNvPr id="57351" name="Picture 7" descr="C:\Users\Küçük\Desktop\indi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2" y="4714884"/>
            <a:ext cx="4143404" cy="2143141"/>
          </a:xfrm>
          <a:prstGeom prst="rect">
            <a:avLst/>
          </a:prstGeom>
          <a:noFill/>
        </p:spPr>
      </p:pic>
      <p:pic>
        <p:nvPicPr>
          <p:cNvPr id="57352" name="Picture 8" descr="C:\Users\Küçük\Desktop\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14810" y="4357695"/>
            <a:ext cx="4929189" cy="24288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FATAB</a:t>
            </a:r>
            <a:br>
              <a:rPr lang="tr-T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(Futbolda Aktif Taraftarlar Birliği)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85720" y="1600200"/>
            <a:ext cx="8572560" cy="5257800"/>
          </a:xfrm>
        </p:spPr>
        <p:txBody>
          <a:bodyPr>
            <a:normAutofit/>
          </a:bodyPr>
          <a:lstStyle/>
          <a:p>
            <a:r>
              <a:rPr lang="tr-TR" sz="2400" dirty="0" smtClean="0"/>
              <a:t>"IRKÇILIK", "AYRIMCILIK" VE "AŞAĞILAMAK“ İLE MÜCADELE "ŞİMDİ HAREKET ZAMANI" 01-04 2010</a:t>
            </a:r>
          </a:p>
          <a:p>
            <a:r>
              <a:rPr lang="tr-TR" sz="2400" dirty="0" smtClean="0"/>
              <a:t>"TÜM YÖNLERİYLE FUTBOLDA 12. ADAM TARAFTAR ÇALIŞTAYI" 29-30 Kasım 2010</a:t>
            </a:r>
          </a:p>
          <a:p>
            <a:r>
              <a:rPr lang="tr-TR" sz="2400" dirty="0" err="1" smtClean="0"/>
              <a:t>FSE’ye</a:t>
            </a:r>
            <a:r>
              <a:rPr lang="tr-TR" sz="2400" dirty="0" smtClean="0"/>
              <a:t> üyeliği onaylanan ve kongre delegesi olarak tescil edilen FATAB, 16 – 18 Temmuz 2010 tarihleri arasında Barselona’da düzenlenen Avrupa Futbol Taraftarları Kongresine (EFFC) katılım daveti aldı.</a:t>
            </a:r>
          </a:p>
          <a:p>
            <a:r>
              <a:rPr lang="tr-TR" sz="2400" dirty="0" smtClean="0"/>
              <a:t>FATAB Sporda nefret suçları kapsamına İSLAMİFOBİ’NİN alınmasını sağladı.</a:t>
            </a:r>
          </a:p>
          <a:p>
            <a:pPr>
              <a:buNone/>
            </a:pPr>
            <a:r>
              <a:rPr lang="tr-TR" sz="2400" dirty="0" smtClean="0"/>
              <a:t>	</a:t>
            </a:r>
            <a:r>
              <a:rPr lang="tr-TR" sz="2400" b="1" dirty="0" smtClean="0"/>
              <a:t>(Irkçılık, Ayrımcılık, Aşağılamak, Yabancılaştırmak,</a:t>
            </a:r>
            <a:r>
              <a:rPr lang="tr-TR" sz="2400" b="1" dirty="0" err="1" smtClean="0"/>
              <a:t>İslamifobi</a:t>
            </a:r>
            <a:r>
              <a:rPr lang="tr-TR" sz="2400" b="1" dirty="0" smtClean="0"/>
              <a:t>) </a:t>
            </a:r>
            <a:br>
              <a:rPr lang="tr-TR" sz="2400" b="1" dirty="0" smtClean="0"/>
            </a:br>
            <a:endParaRPr lang="tr-TR" sz="2400" b="1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714380"/>
          </a:xfrm>
        </p:spPr>
        <p:txBody>
          <a:bodyPr>
            <a:normAutofit fontScale="90000"/>
          </a:bodyPr>
          <a:lstStyle/>
          <a:p>
            <a:r>
              <a:rPr lang="tr-TR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Yasal Öneriler</a:t>
            </a:r>
            <a:br>
              <a:rPr lang="tr-TR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tr-TR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2844" y="928670"/>
            <a:ext cx="8786874" cy="5715040"/>
          </a:xfrm>
        </p:spPr>
        <p:txBody>
          <a:bodyPr>
            <a:noAutofit/>
          </a:bodyPr>
          <a:lstStyle/>
          <a:p>
            <a:r>
              <a:rPr lang="tr-TR" sz="3000" dirty="0" smtClean="0">
                <a:latin typeface="Times New Roman" pitchFamily="18" charset="0"/>
                <a:cs typeface="Times New Roman" pitchFamily="18" charset="0"/>
              </a:rPr>
              <a:t>Taraftar birliklerinin kurulması için ihtiyaç duyulan gerekli yasal tedbirlerin alınması/uygulanması.</a:t>
            </a:r>
          </a:p>
          <a:p>
            <a:r>
              <a:rPr lang="tr-TR" sz="3000" dirty="0" smtClean="0">
                <a:latin typeface="Times New Roman" pitchFamily="18" charset="0"/>
                <a:cs typeface="Times New Roman" pitchFamily="18" charset="0"/>
              </a:rPr>
              <a:t>Spor Bakanlığı,GSGM,Federasyonlar, Kulüpler bünyesinde “</a:t>
            </a:r>
            <a:r>
              <a:rPr lang="tr-TR" sz="3000" b="1" dirty="0" smtClean="0">
                <a:latin typeface="Times New Roman" pitchFamily="18" charset="0"/>
                <a:cs typeface="Times New Roman" pitchFamily="18" charset="0"/>
              </a:rPr>
              <a:t>TARAFTAR EĞİTİM VE KOORDİNASYON MERKEZİ (TEKOM)</a:t>
            </a:r>
            <a:r>
              <a:rPr lang="tr-TR" sz="3000" dirty="0" smtClean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tr-TR" sz="3000" dirty="0" err="1" smtClean="0">
                <a:latin typeface="Times New Roman" pitchFamily="18" charset="0"/>
                <a:cs typeface="Times New Roman" pitchFamily="18" charset="0"/>
              </a:rPr>
              <a:t>nin</a:t>
            </a:r>
            <a:r>
              <a:rPr lang="tr-TR" sz="3000" dirty="0" smtClean="0">
                <a:latin typeface="Times New Roman" pitchFamily="18" charset="0"/>
                <a:cs typeface="Times New Roman" pitchFamily="18" charset="0"/>
              </a:rPr>
              <a:t> kurulması.</a:t>
            </a:r>
          </a:p>
          <a:p>
            <a:r>
              <a:rPr lang="tr-TR" sz="3000" dirty="0" smtClean="0">
                <a:latin typeface="Times New Roman" pitchFamily="18" charset="0"/>
                <a:cs typeface="Times New Roman" pitchFamily="18" charset="0"/>
              </a:rPr>
              <a:t>İlgili kuruluşların yapacakları faaliyetler için tüzel kişiliklerine uygun bütçelerin ayrılması.</a:t>
            </a:r>
          </a:p>
          <a:p>
            <a:r>
              <a:rPr lang="tr-TR" sz="3000" dirty="0" smtClean="0">
                <a:latin typeface="Times New Roman" pitchFamily="18" charset="0"/>
                <a:cs typeface="Times New Roman" pitchFamily="18" charset="0"/>
              </a:rPr>
              <a:t>Sporda taraftar ödül yönetmeliğinin hazırlanması (En iyi Taraftar Projesi, Mavi Bayrak Projesi, En centilmen kulüp taraftarı ,antrenör vb.)</a:t>
            </a:r>
            <a:endParaRPr lang="tr-TR" sz="3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28670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Kulüplere Öneriler</a:t>
            </a:r>
            <a:br>
              <a:rPr lang="tr-T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85720" y="928670"/>
            <a:ext cx="8643998" cy="5643602"/>
          </a:xfrm>
        </p:spPr>
        <p:txBody>
          <a:bodyPr>
            <a:normAutofit fontScale="40000" lnSpcReduction="20000"/>
          </a:bodyPr>
          <a:lstStyle/>
          <a:p>
            <a:pPr algn="just">
              <a:buClr>
                <a:srgbClr val="FF0000"/>
              </a:buClr>
              <a:buNone/>
              <a:defRPr/>
            </a:pPr>
            <a:r>
              <a:rPr lang="tr-TR" sz="4800" dirty="0" smtClean="0">
                <a:latin typeface="Times New Roman" pitchFamily="18" charset="0"/>
                <a:cs typeface="Times New Roman" pitchFamily="18" charset="0"/>
              </a:rPr>
              <a:t>	- </a:t>
            </a:r>
            <a:r>
              <a:rPr lang="tr-TR" sz="5900" dirty="0" smtClean="0">
                <a:latin typeface="Times New Roman" pitchFamily="18" charset="0"/>
                <a:cs typeface="Times New Roman" pitchFamily="18" charset="0"/>
              </a:rPr>
              <a:t>Spor yöneticilerinin taraftara yönelik sorumsuz tutum ve söylemlerden  kaçınmaları, kucaklayıcı, hoş görülü ve sağ duyulu davranmaları sağlanmalı.	</a:t>
            </a:r>
          </a:p>
          <a:p>
            <a:pPr algn="just">
              <a:buClr>
                <a:srgbClr val="FF0000"/>
              </a:buClr>
              <a:buNone/>
              <a:defRPr/>
            </a:pPr>
            <a:r>
              <a:rPr lang="tr-TR" sz="5900" dirty="0" smtClean="0">
                <a:latin typeface="Times New Roman" pitchFamily="18" charset="0"/>
                <a:cs typeface="Times New Roman" pitchFamily="18" charset="0"/>
              </a:rPr>
              <a:t>	- Futbolun paydaşları arasında özellikle sosyal bütünlüğü geliştirici faaliyetler planlanmalı.</a:t>
            </a:r>
          </a:p>
          <a:p>
            <a:pPr algn="just">
              <a:buClr>
                <a:srgbClr val="FF0000"/>
              </a:buClr>
              <a:buNone/>
              <a:defRPr/>
            </a:pPr>
            <a:r>
              <a:rPr lang="tr-TR" sz="5900" dirty="0" smtClean="0">
                <a:latin typeface="Times New Roman" pitchFamily="18" charset="0"/>
                <a:cs typeface="Times New Roman" pitchFamily="18" charset="0"/>
              </a:rPr>
              <a:t>	- Genel anlamda sporda özelde de futbolda </a:t>
            </a:r>
            <a:r>
              <a:rPr lang="tr-TR" sz="5900" dirty="0" err="1" smtClean="0">
                <a:latin typeface="Times New Roman" pitchFamily="18" charset="0"/>
                <a:cs typeface="Times New Roman" pitchFamily="18" charset="0"/>
              </a:rPr>
              <a:t>fair</a:t>
            </a:r>
            <a:r>
              <a:rPr lang="tr-TR" sz="59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5900" dirty="0" err="1" smtClean="0">
                <a:latin typeface="Times New Roman" pitchFamily="18" charset="0"/>
                <a:cs typeface="Times New Roman" pitchFamily="18" charset="0"/>
              </a:rPr>
              <a:t>play</a:t>
            </a:r>
            <a:r>
              <a:rPr lang="tr-TR" sz="5900" dirty="0" smtClean="0">
                <a:latin typeface="Times New Roman" pitchFamily="18" charset="0"/>
                <a:cs typeface="Times New Roman" pitchFamily="18" charset="0"/>
              </a:rPr>
              <a:t> ruhunu geliştirici ve güçlendirici faaliyetler attırılmalı ve teşvik edilmelidir.</a:t>
            </a:r>
          </a:p>
          <a:p>
            <a:pPr algn="just">
              <a:buClr>
                <a:srgbClr val="FF0000"/>
              </a:buClr>
              <a:buNone/>
              <a:defRPr/>
            </a:pPr>
            <a:r>
              <a:rPr lang="tr-TR" sz="5900" dirty="0" smtClean="0">
                <a:latin typeface="Times New Roman" pitchFamily="18" charset="0"/>
                <a:cs typeface="Times New Roman" pitchFamily="18" charset="0"/>
              </a:rPr>
              <a:t>		- Yönetici ve taraftarların periyodik olarak sosyal sorumluluk 	   </a:t>
            </a:r>
            <a:r>
              <a:rPr lang="tr-TR" sz="5900" dirty="0" smtClean="0">
                <a:latin typeface="Times New Roman" pitchFamily="18" charset="0"/>
                <a:cs typeface="Times New Roman" pitchFamily="18" charset="0"/>
              </a:rPr>
              <a:t>faaliyetleri </a:t>
            </a:r>
            <a:r>
              <a:rPr lang="tr-TR" sz="5900" dirty="0" smtClean="0">
                <a:latin typeface="Times New Roman" pitchFamily="18" charset="0"/>
                <a:cs typeface="Times New Roman" pitchFamily="18" charset="0"/>
              </a:rPr>
              <a:t>içinde yer almaları</a:t>
            </a:r>
          </a:p>
          <a:p>
            <a:pPr algn="just">
              <a:buClr>
                <a:srgbClr val="FF0000"/>
              </a:buClr>
              <a:buNone/>
              <a:defRPr/>
            </a:pPr>
            <a:r>
              <a:rPr lang="tr-TR" sz="5900" dirty="0" smtClean="0">
                <a:latin typeface="Times New Roman" pitchFamily="18" charset="0"/>
                <a:cs typeface="Times New Roman" pitchFamily="18" charset="0"/>
              </a:rPr>
              <a:t>		- Skora değil davranışa endeksli ödül yönetmeliği uygulanması 	  (Haftalık-Aylık)</a:t>
            </a:r>
          </a:p>
          <a:p>
            <a:pPr algn="just">
              <a:buClr>
                <a:srgbClr val="FF0000"/>
              </a:buClr>
              <a:buNone/>
              <a:defRPr/>
            </a:pPr>
            <a:r>
              <a:rPr lang="tr-TR" sz="5900" dirty="0" smtClean="0">
                <a:latin typeface="Times New Roman" pitchFamily="18" charset="0"/>
                <a:cs typeface="Times New Roman" pitchFamily="18" charset="0"/>
              </a:rPr>
              <a:t>		- Müsabakaların şölenleştirilmesine yönelik uygulamalar 		  yapılması</a:t>
            </a:r>
          </a:p>
          <a:p>
            <a:pPr algn="just">
              <a:buClr>
                <a:srgbClr val="FF0000"/>
              </a:buClr>
              <a:buNone/>
              <a:defRPr/>
            </a:pPr>
            <a:r>
              <a:rPr lang="tr-TR" sz="5900" dirty="0" smtClean="0">
                <a:latin typeface="Times New Roman" pitchFamily="18" charset="0"/>
                <a:cs typeface="Times New Roman" pitchFamily="18" charset="0"/>
              </a:rPr>
              <a:t> 		(Müsabaka öncesi, konser ve animasyonlar,devre arası mini yarışmalar)</a:t>
            </a:r>
          </a:p>
          <a:p>
            <a:endParaRPr lang="tr-TR" sz="4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tr-TR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571504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Eğitim</a:t>
            </a: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Önerileri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							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95275" y="692696"/>
            <a:ext cx="8524875" cy="5976664"/>
          </a:xfrm>
        </p:spPr>
        <p:txBody>
          <a:bodyPr>
            <a:normAutofit fontScale="92500" lnSpcReduction="20000"/>
          </a:bodyPr>
          <a:lstStyle/>
          <a:p>
            <a:pPr marL="355600" indent="-355600" algn="just">
              <a:buFont typeface="Wingdings" pitchFamily="2" charset="2"/>
              <a:buChar char="v"/>
            </a:pPr>
            <a:r>
              <a:rPr lang="tr-TR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Skor kültürünün yerine spor kültürünü geliştirmeye ve toplumsal bilinci artırmaya yönelik çalışmalar yapılmalıdır.</a:t>
            </a:r>
          </a:p>
          <a:p>
            <a:pPr marL="355600" indent="-355600" algn="just">
              <a:buFont typeface="Wingdings" pitchFamily="2" charset="2"/>
              <a:buChar char="v"/>
            </a:pPr>
            <a:r>
              <a:rPr lang="tr-TR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İnsanın kontrol dışı davranışları sonucunda gerçekleşen bu tür olayların sıklığın ciddi oranda azaltılmasında kişisel eğitimin rolü dikkate alınmalı. </a:t>
            </a:r>
          </a:p>
          <a:p>
            <a:pPr marL="355600" indent="-355600" algn="just">
              <a:buFont typeface="Wingdings" pitchFamily="2" charset="2"/>
              <a:buChar char="v"/>
            </a:pPr>
            <a:r>
              <a:rPr lang="tr-TR" dirty="0" smtClean="0"/>
              <a:t>Sportif ortamda bulunan kimliklere yönelik sertifika programları planlanmadır.</a:t>
            </a:r>
          </a:p>
          <a:p>
            <a:pPr marL="1155700" lvl="2" indent="-355600" algn="just">
              <a:buFont typeface="Wingdings" pitchFamily="2" charset="2"/>
              <a:buChar char="v"/>
            </a:pPr>
            <a:endParaRPr lang="tr-TR" dirty="0" smtClean="0"/>
          </a:p>
          <a:p>
            <a:pPr marL="1428750" lvl="4" indent="-355600" algn="just">
              <a:buFont typeface="Wingdings" pitchFamily="2" charset="2"/>
              <a:buChar char="v"/>
            </a:pPr>
            <a:r>
              <a:rPr lang="tr-TR" sz="2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Tribün Liderliği eğitimi (TFF-Üniversite işbirliği)</a:t>
            </a:r>
          </a:p>
          <a:p>
            <a:pPr marL="1428750" lvl="4" indent="-355600" algn="just">
              <a:buFont typeface="Wingdings" pitchFamily="2" charset="2"/>
              <a:buChar char="v"/>
            </a:pPr>
            <a:r>
              <a:rPr lang="tr-TR" sz="2200" dirty="0" smtClean="0">
                <a:ea typeface="+mn-ea"/>
              </a:rPr>
              <a:t>Spor Yöneticiliğinde Profesyonellik</a:t>
            </a:r>
          </a:p>
          <a:p>
            <a:pPr marL="1428750" lvl="4" indent="-355600" algn="just">
              <a:buFont typeface="Wingdings" pitchFamily="2" charset="2"/>
              <a:buChar char="v"/>
            </a:pPr>
            <a:r>
              <a:rPr lang="tr-TR" sz="2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Sporda stres yönetimi (Teknik sorumlu ve yöneticilere yönelik)</a:t>
            </a:r>
          </a:p>
          <a:p>
            <a:pPr marL="1428750" lvl="4" indent="-355600" algn="just">
              <a:buFont typeface="Wingdings" pitchFamily="2" charset="2"/>
              <a:buChar char="v"/>
            </a:pPr>
            <a:r>
              <a:rPr lang="tr-TR" sz="2200" dirty="0" smtClean="0">
                <a:ea typeface="+mn-ea"/>
              </a:rPr>
              <a:t>Etkili Taraftarlık Eğitimi-”Seyirciyim ama bilinçliyim”( Seyircilere yönelik)</a:t>
            </a:r>
            <a:endParaRPr lang="tr-TR" sz="2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355600" indent="-355600" algn="just">
              <a:buFont typeface="Wingdings" pitchFamily="2" charset="2"/>
              <a:buChar char="v"/>
            </a:pPr>
            <a:r>
              <a:rPr lang="tr-TR" dirty="0" smtClean="0"/>
              <a:t>Sportif eğitimin milli, manevi ve ahlaki değerlerle bütünleştirilmesi</a:t>
            </a:r>
            <a:endParaRPr lang="tr-TR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buFont typeface="Wingdings" pitchFamily="2" charset="2"/>
              <a:buChar char="v"/>
            </a:pP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285720" y="428604"/>
            <a:ext cx="839658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SPORUN GETİRDİĞİ TÜM GÜZELLİKLERİN TARAFTARI OLMANIZ DİLEĞİYLE…</a:t>
            </a:r>
            <a:endParaRPr lang="tr-TR" sz="40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682" name="Picture 2" descr="C:\Users\Küçük\Desktop\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357462"/>
            <a:ext cx="9144000" cy="45005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 smtClean="0"/>
              <a:t>MODERN SPORUN BAŞLICA ÖZELLİKLERİ</a:t>
            </a:r>
            <a:endParaRPr lang="tr-TR" sz="32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SPORUN KİTLESELLEŞMESİ:</a:t>
            </a:r>
          </a:p>
          <a:p>
            <a:pPr lvl="1"/>
            <a:endParaRPr lang="tr-TR" dirty="0" smtClean="0"/>
          </a:p>
          <a:p>
            <a:pPr lvl="1"/>
            <a:r>
              <a:rPr lang="tr-TR" dirty="0" smtClean="0"/>
              <a:t>1950’LER VE SONRASI</a:t>
            </a:r>
          </a:p>
          <a:p>
            <a:pPr lvl="2"/>
            <a:r>
              <a:rPr lang="tr-TR" dirty="0" smtClean="0"/>
              <a:t>“SPOR HERKESİN OLMAK İSTİYOR”</a:t>
            </a:r>
          </a:p>
          <a:p>
            <a:pPr lvl="1"/>
            <a:endParaRPr lang="tr-TR" sz="2400" dirty="0" smtClean="0"/>
          </a:p>
          <a:p>
            <a:pPr lvl="1"/>
            <a:r>
              <a:rPr lang="tr-TR" sz="2400" dirty="0" smtClean="0"/>
              <a:t>ALMANYADA HER DÖRT KİŞİDEN 2’Sİ BİR KULÜBE ÜYE</a:t>
            </a:r>
          </a:p>
          <a:p>
            <a:pPr lvl="1"/>
            <a:endParaRPr lang="tr-TR" sz="2400" dirty="0" smtClean="0"/>
          </a:p>
          <a:p>
            <a:pPr lvl="1"/>
            <a:r>
              <a:rPr lang="tr-TR" sz="2400" dirty="0" smtClean="0"/>
              <a:t>AMERİKADA 1960’LARIN SONLARINDA SPOR İLE İLGİLİ SOHBETLERE KATILAMAYANLARA DOKTOR TAVSİYESİ</a:t>
            </a:r>
          </a:p>
          <a:p>
            <a:pPr lvl="1">
              <a:buNone/>
            </a:pPr>
            <a:endParaRPr lang="tr-TR" sz="2400" dirty="0" smtClean="0"/>
          </a:p>
          <a:p>
            <a:pPr lvl="1">
              <a:buNone/>
            </a:pPr>
            <a:endParaRPr lang="tr-TR" sz="2400" dirty="0" smtClean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 smtClean="0"/>
              <a:t>MODERN SPORUN BAŞLICA ÖZELLİKLERİ</a:t>
            </a:r>
            <a:endParaRPr lang="tr-TR" sz="32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 smtClean="0"/>
              <a:t>SPORUN ÖRGÜTLENMESİ</a:t>
            </a:r>
          </a:p>
          <a:p>
            <a:pPr lvl="1"/>
            <a:r>
              <a:rPr lang="tr-TR" dirty="0" smtClean="0"/>
              <a:t>DERNEK,VAKIF,KULÜP,FEDERASYON,KONFEDERASYON</a:t>
            </a:r>
          </a:p>
          <a:p>
            <a:pPr lvl="1"/>
            <a:r>
              <a:rPr lang="tr-TR" dirty="0" smtClean="0"/>
              <a:t>SADECE ALMANYADA KULÜP SAYISI 90.000</a:t>
            </a:r>
          </a:p>
          <a:p>
            <a:pPr lvl="1"/>
            <a:r>
              <a:rPr lang="tr-TR" dirty="0" smtClean="0"/>
              <a:t>ÜLKEMİZDE 5500</a:t>
            </a:r>
          </a:p>
          <a:p>
            <a:r>
              <a:rPr lang="tr-TR" dirty="0" smtClean="0"/>
              <a:t>SPORUN FARKLILAŞMASI/ÇEŞİTLENMESİ</a:t>
            </a:r>
          </a:p>
          <a:p>
            <a:pPr lvl="1"/>
            <a:r>
              <a:rPr lang="tr-TR" dirty="0" smtClean="0"/>
              <a:t>AMACA GÖRE; KİTLE-ELİT SPORU</a:t>
            </a:r>
          </a:p>
          <a:p>
            <a:pPr lvl="1"/>
            <a:r>
              <a:rPr lang="tr-TR" dirty="0" smtClean="0"/>
              <a:t>YER’E GÖRE; SU-HAVA-DAĞ</a:t>
            </a:r>
          </a:p>
          <a:p>
            <a:pPr lvl="1"/>
            <a:r>
              <a:rPr lang="tr-TR" dirty="0" smtClean="0"/>
              <a:t>TESİSE GÖRE; SALON-AÇIK ALAN</a:t>
            </a:r>
          </a:p>
          <a:p>
            <a:pPr lvl="1"/>
            <a:r>
              <a:rPr lang="tr-TR" dirty="0" smtClean="0"/>
              <a:t>KİŞİYE GÖRE; FERDİ-GRUP-TAKIM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2844" y="142852"/>
            <a:ext cx="8858312" cy="785818"/>
          </a:xfrm>
        </p:spPr>
        <p:txBody>
          <a:bodyPr>
            <a:normAutofit/>
          </a:bodyPr>
          <a:lstStyle/>
          <a:p>
            <a:r>
              <a:rPr lang="tr-TR" sz="3200" b="1" dirty="0" smtClean="0"/>
              <a:t>MODERN SPORUN BAŞLICA ÖZELLİKLERİ</a:t>
            </a:r>
            <a:endParaRPr lang="tr-TR" sz="32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14282" y="1071546"/>
            <a:ext cx="8715436" cy="5572164"/>
          </a:xfrm>
        </p:spPr>
        <p:txBody>
          <a:bodyPr>
            <a:normAutofit fontScale="77500" lnSpcReduction="20000"/>
          </a:bodyPr>
          <a:lstStyle/>
          <a:p>
            <a:r>
              <a:rPr lang="tr-TR" dirty="0" smtClean="0"/>
              <a:t>SPORUN SİYASİLEŞMESİ</a:t>
            </a:r>
          </a:p>
          <a:p>
            <a:pPr lvl="1"/>
            <a:r>
              <a:rPr lang="tr-TR" dirty="0" smtClean="0"/>
              <a:t>MİLLİ DEVLETLERİN ULUSLARARASI REKABETİN,GÜÇ GÖSTERİSİNİN, BİRLİK VE BERABERLİĞİ SAĞLAMANIN ARACI OLARAK GÖRÜLMESİ</a:t>
            </a:r>
          </a:p>
          <a:p>
            <a:pPr lvl="1"/>
            <a:r>
              <a:rPr lang="tr-TR" dirty="0" smtClean="0"/>
              <a:t>XX.YÜZYIL NASYONEL SOSYALİZM VE DOĞU BLOKU ÜLKELERİ</a:t>
            </a:r>
          </a:p>
          <a:p>
            <a:pPr lvl="1"/>
            <a:r>
              <a:rPr lang="tr-TR" dirty="0" smtClean="0"/>
              <a:t>ALMANYADA NAZİZM İZLERİ</a:t>
            </a:r>
          </a:p>
          <a:p>
            <a:pPr lvl="1"/>
            <a:r>
              <a:rPr lang="tr-TR" dirty="0" smtClean="0"/>
              <a:t>HALK EVLERİ 1938 BTK.MD.4 “GEÇLERİN KULÜPLERE GİRME MECBURİYETİ”</a:t>
            </a:r>
          </a:p>
          <a:p>
            <a:pPr lvl="1"/>
            <a:r>
              <a:rPr lang="tr-TR" dirty="0" smtClean="0"/>
              <a:t>1961 ANAYASASI İLE KALDIRILMIŞTIR.</a:t>
            </a:r>
          </a:p>
          <a:p>
            <a:pPr lvl="1"/>
            <a:endParaRPr lang="tr-TR" dirty="0" smtClean="0"/>
          </a:p>
          <a:p>
            <a:r>
              <a:rPr lang="tr-TR" dirty="0" smtClean="0"/>
              <a:t>SPORUN SEKÜLERLEŞMESİ/LAİKLEŞMESİ</a:t>
            </a:r>
          </a:p>
          <a:p>
            <a:pPr lvl="1"/>
            <a:r>
              <a:rPr lang="tr-TR" dirty="0" smtClean="0"/>
              <a:t>SPORUN DİNİ REFERANSLARDAN KURTULMASI VE DÜNYEVİLEŞTİRİLMESİDİR</a:t>
            </a:r>
          </a:p>
          <a:p>
            <a:pPr lvl="1"/>
            <a:r>
              <a:rPr lang="tr-TR" dirty="0" smtClean="0"/>
              <a:t>ESKİ OLİMPİK OYUNLARIN BİR ÇOK DİNİ ANLAMI OLAN FESTİVALLER OLDUĞU</a:t>
            </a:r>
          </a:p>
          <a:p>
            <a:pPr lvl="1"/>
            <a:r>
              <a:rPr lang="tr-TR" dirty="0" smtClean="0"/>
              <a:t>ANTİK YUNANDA TANRI VE TANRIÇALAR ADINA DÜZENLENMESİ</a:t>
            </a:r>
          </a:p>
          <a:p>
            <a:pPr lvl="1"/>
            <a:r>
              <a:rPr lang="tr-TR" dirty="0" smtClean="0"/>
              <a:t>OSMANLI DÖNEMİNDE “VELİ” YADA “PEYGAMBERE DAYANDIRILARAK KUTSALLAŞTIRILMASI</a:t>
            </a:r>
          </a:p>
          <a:p>
            <a:pPr lvl="1"/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 smtClean="0"/>
              <a:t>MODERN SPORUN BAŞLICA ÖZELLİKLERİ</a:t>
            </a:r>
            <a:endParaRPr lang="tr-TR" sz="32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14282" y="1600200"/>
            <a:ext cx="8715436" cy="4972072"/>
          </a:xfrm>
        </p:spPr>
        <p:txBody>
          <a:bodyPr>
            <a:normAutofit fontScale="92500" lnSpcReduction="10000"/>
          </a:bodyPr>
          <a:lstStyle/>
          <a:p>
            <a:r>
              <a:rPr lang="tr-TR" dirty="0" smtClean="0"/>
              <a:t>SPORUN PROFESYONELLEŞMESİ</a:t>
            </a:r>
          </a:p>
          <a:p>
            <a:pPr lvl="1"/>
            <a:r>
              <a:rPr lang="tr-TR" dirty="0" smtClean="0"/>
              <a:t>SPORUN MESLEK HALİNE GETİRİLMESİ (HATTA AMATÖRLÜĞÜN GİZLİCE AŞAĞILANMASI)</a:t>
            </a:r>
          </a:p>
          <a:p>
            <a:pPr lvl="1"/>
            <a:r>
              <a:rPr lang="tr-TR" dirty="0" smtClean="0"/>
              <a:t>SPORCULARIN SPORDAN ELDE ETTİKLERİ GELİR </a:t>
            </a:r>
          </a:p>
          <a:p>
            <a:endParaRPr lang="tr-TR" sz="3000" dirty="0" smtClean="0"/>
          </a:p>
          <a:p>
            <a:r>
              <a:rPr lang="tr-TR" sz="3000" dirty="0" smtClean="0"/>
              <a:t>SPORUN ENDÜSTRİLEŞMESİ/SPORUN TİCARİLEŞMESİ</a:t>
            </a:r>
          </a:p>
          <a:p>
            <a:pPr lvl="1"/>
            <a:r>
              <a:rPr lang="tr-TR" dirty="0" smtClean="0"/>
              <a:t>SPORUN VE SPORCUNUN ALINIR SATILIR BİR META HALİNE GELMESİ</a:t>
            </a:r>
          </a:p>
          <a:p>
            <a:pPr lvl="1"/>
            <a:r>
              <a:rPr lang="tr-TR" dirty="0" smtClean="0"/>
              <a:t>SPORUN TİCARİLEŞMESİ-PARA ZİHNİYETİ-SPORUN KİRLENMESİ</a:t>
            </a:r>
          </a:p>
          <a:p>
            <a:pPr lvl="1"/>
            <a:r>
              <a:rPr lang="tr-TR" dirty="0" smtClean="0"/>
              <a:t>SPORUN TİCARİLEŞMESİ VE CAZİBE MERKEZİ OLMASI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 smtClean="0"/>
              <a:t>MODERN SPORUN BAŞLICA ÖZELLİKLERİ</a:t>
            </a:r>
            <a:endParaRPr lang="tr-TR" sz="32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SPORUN BİLİMSELLEŞMESİ</a:t>
            </a:r>
          </a:p>
          <a:p>
            <a:pPr>
              <a:buNone/>
            </a:pPr>
            <a:endParaRPr lang="tr-TR" dirty="0" smtClean="0"/>
          </a:p>
          <a:p>
            <a:r>
              <a:rPr lang="tr-TR" dirty="0" smtClean="0"/>
              <a:t>SPORUN CİNSİYETSİZLEŞMESİ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484632" indent="0" eaLnBrk="1" fontAlgn="auto" hangingPunct="1">
              <a:spcAft>
                <a:spcPts val="0"/>
              </a:spcAft>
              <a:defRPr/>
            </a:pPr>
            <a:r>
              <a:rPr lang="tr-TR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GRUP- KALABALIK FARKI</a:t>
            </a:r>
          </a:p>
        </p:txBody>
      </p:sp>
      <p:sp>
        <p:nvSpPr>
          <p:cNvPr id="7373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882775"/>
            <a:ext cx="8229600" cy="4572000"/>
          </a:xfrm>
        </p:spPr>
        <p:txBody>
          <a:bodyPr>
            <a:noAutofit/>
          </a:bodyPr>
          <a:lstStyle/>
          <a:p>
            <a:pPr eaLnBrk="1" hangingPunct="1"/>
            <a:r>
              <a:rPr lang="tr-TR" sz="3000" dirty="0" smtClean="0">
                <a:latin typeface="Times New Roman" pitchFamily="18" charset="0"/>
                <a:cs typeface="Times New Roman" pitchFamily="18" charset="0"/>
              </a:rPr>
              <a:t>Serbestçe konuşabilme</a:t>
            </a:r>
          </a:p>
          <a:p>
            <a:pPr eaLnBrk="1" hangingPunct="1"/>
            <a:r>
              <a:rPr lang="tr-TR" sz="3000" dirty="0" smtClean="0">
                <a:latin typeface="Times New Roman" pitchFamily="18" charset="0"/>
                <a:cs typeface="Times New Roman" pitchFamily="18" charset="0"/>
              </a:rPr>
              <a:t>Üyelerin birbirine yardım etmeye çalışması </a:t>
            </a:r>
          </a:p>
          <a:p>
            <a:pPr eaLnBrk="1" hangingPunct="1"/>
            <a:r>
              <a:rPr lang="tr-TR" sz="3000" dirty="0" smtClean="0">
                <a:latin typeface="Times New Roman" pitchFamily="18" charset="0"/>
                <a:cs typeface="Times New Roman" pitchFamily="18" charset="0"/>
              </a:rPr>
              <a:t>Kendi grubunu “Biz” diğerlerini “ Onlar” şeklinde sunma</a:t>
            </a:r>
          </a:p>
          <a:p>
            <a:pPr eaLnBrk="1" hangingPunct="1"/>
            <a:r>
              <a:rPr lang="tr-TR" sz="3000" dirty="0" smtClean="0">
                <a:latin typeface="Times New Roman" pitchFamily="18" charset="0"/>
                <a:cs typeface="Times New Roman" pitchFamily="18" charset="0"/>
              </a:rPr>
              <a:t>Temelde bireysel başarılarla ilgilenmeme</a:t>
            </a:r>
          </a:p>
          <a:p>
            <a:pPr eaLnBrk="1" hangingPunct="1"/>
            <a:r>
              <a:rPr lang="tr-TR" sz="3000" dirty="0" smtClean="0">
                <a:latin typeface="Times New Roman" pitchFamily="18" charset="0"/>
                <a:cs typeface="Times New Roman" pitchFamily="18" charset="0"/>
              </a:rPr>
              <a:t>Grupta sık sık </a:t>
            </a:r>
            <a:r>
              <a:rPr lang="tr-TR" sz="3000" dirty="0" err="1" smtClean="0">
                <a:latin typeface="Times New Roman" pitchFamily="18" charset="0"/>
                <a:cs typeface="Times New Roman" pitchFamily="18" charset="0"/>
              </a:rPr>
              <a:t>bulunmamazlık</a:t>
            </a:r>
            <a:r>
              <a:rPr lang="tr-TR" sz="3000" dirty="0" smtClean="0">
                <a:latin typeface="Times New Roman" pitchFamily="18" charset="0"/>
                <a:cs typeface="Times New Roman" pitchFamily="18" charset="0"/>
              </a:rPr>
              <a:t> yapmama</a:t>
            </a:r>
          </a:p>
          <a:p>
            <a:pPr eaLnBrk="1" hangingPunct="1"/>
            <a:r>
              <a:rPr lang="tr-TR" sz="3000" dirty="0" smtClean="0">
                <a:latin typeface="Times New Roman" pitchFamily="18" charset="0"/>
                <a:cs typeface="Times New Roman" pitchFamily="18" charset="0"/>
              </a:rPr>
              <a:t>Grubun diğer üyelerini rakip olarak görmeme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SEYİRCİLİĞİN/TARAFTARLIĞIN BOYUTLARI</a:t>
            </a:r>
            <a:endParaRPr lang="tr-TR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3000" b="1" dirty="0" smtClean="0">
                <a:latin typeface="Times New Roman" pitchFamily="18" charset="0"/>
                <a:cs typeface="Times New Roman" pitchFamily="18" charset="0"/>
              </a:rPr>
              <a:t>Seyirci; </a:t>
            </a:r>
            <a:r>
              <a:rPr lang="tr-TR" sz="3000" dirty="0" smtClean="0">
                <a:latin typeface="Times New Roman" pitchFamily="18" charset="0"/>
                <a:cs typeface="Times New Roman" pitchFamily="18" charset="0"/>
              </a:rPr>
              <a:t>Bir karşılaşmayı, yarışmayı izleyen kişi anlamına gelmektedir. </a:t>
            </a:r>
          </a:p>
          <a:p>
            <a:r>
              <a:rPr lang="tr-TR" sz="3000" b="1" dirty="0" smtClean="0">
                <a:latin typeface="Times New Roman" pitchFamily="18" charset="0"/>
                <a:cs typeface="Times New Roman" pitchFamily="18" charset="0"/>
              </a:rPr>
              <a:t>Taraftar; </a:t>
            </a:r>
            <a:r>
              <a:rPr lang="tr-TR" sz="3000" dirty="0" smtClean="0">
                <a:latin typeface="Times New Roman" pitchFamily="18" charset="0"/>
                <a:cs typeface="Times New Roman" pitchFamily="18" charset="0"/>
              </a:rPr>
              <a:t>Bir spor kulübüne bağlı olan; onunla ilgilenen; onu destekleyen kimse için kullanılır.</a:t>
            </a:r>
          </a:p>
          <a:p>
            <a:endParaRPr lang="tr-TR" dirty="0"/>
          </a:p>
        </p:txBody>
      </p:sp>
      <p:pic>
        <p:nvPicPr>
          <p:cNvPr id="4" name="Picture 2" descr="C:\Users\Zafer\Desktop\Litvanya Seyircis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010049"/>
            <a:ext cx="4429124" cy="2847975"/>
          </a:xfrm>
          <a:prstGeom prst="rect">
            <a:avLst/>
          </a:prstGeom>
          <a:noFill/>
        </p:spPr>
      </p:pic>
      <p:pic>
        <p:nvPicPr>
          <p:cNvPr id="5" name="Picture 3" descr="C:\Users\Zafer\Desktop\B_e5fc5cc885f33626a73068069d722b7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9124" y="4000505"/>
            <a:ext cx="4714908" cy="28575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SEYİRCİLİĞİN/TARAFTARLIĞIN BOYUTLARI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sz="3500" b="1" dirty="0" smtClean="0">
                <a:latin typeface="Times New Roman" pitchFamily="18" charset="0"/>
                <a:cs typeface="Times New Roman" pitchFamily="18" charset="0"/>
              </a:rPr>
              <a:t>Fanatikler</a:t>
            </a:r>
            <a:endParaRPr lang="tr-TR" sz="35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3500" dirty="0" smtClean="0">
                <a:latin typeface="Times New Roman" pitchFamily="18" charset="0"/>
                <a:cs typeface="Times New Roman" pitchFamily="18" charset="0"/>
              </a:rPr>
              <a:t>Kazanmak için her yolu meşru görürler sadece sonuca bakarlar.</a:t>
            </a:r>
          </a:p>
          <a:p>
            <a:r>
              <a:rPr lang="tr-TR" sz="3500" dirty="0" smtClean="0">
                <a:latin typeface="Times New Roman" pitchFamily="18" charset="0"/>
                <a:cs typeface="Times New Roman" pitchFamily="18" charset="0"/>
              </a:rPr>
              <a:t>Kalpleri yalnız takımlarının rengi ve ismi için çarpar.</a:t>
            </a:r>
          </a:p>
          <a:p>
            <a:r>
              <a:rPr lang="tr-TR" sz="3500" dirty="0" smtClean="0">
                <a:latin typeface="Times New Roman" pitchFamily="18" charset="0"/>
                <a:cs typeface="Times New Roman" pitchFamily="18" charset="0"/>
              </a:rPr>
              <a:t>Tutukları takım öne geçince bağırmaya, içlerinde zapt etmeye çalıştıkları heyecanı ses halinde dışarıya taşırmaya başlarlar.</a:t>
            </a:r>
          </a:p>
          <a:p>
            <a:r>
              <a:rPr lang="tr-TR" sz="3500" dirty="0" smtClean="0">
                <a:latin typeface="Times New Roman" pitchFamily="18" charset="0"/>
                <a:cs typeface="Times New Roman" pitchFamily="18" charset="0"/>
              </a:rPr>
              <a:t>Takımları mağlup duruma düştüğü zaman yukarıdaki ruh halinin tam tersi bir hal alırlar.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SEYİRCİLİĞİN/TARAFTARLIĞIN BOYUTLARI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3000" b="1" dirty="0" smtClean="0">
                <a:latin typeface="Times New Roman" pitchFamily="18" charset="0"/>
                <a:cs typeface="Times New Roman" pitchFamily="18" charset="0"/>
              </a:rPr>
              <a:t>Doyumsuzlar/Sabırsızlar </a:t>
            </a:r>
          </a:p>
          <a:p>
            <a:r>
              <a:rPr lang="tr-TR" sz="3000" dirty="0" smtClean="0">
                <a:latin typeface="Times New Roman" pitchFamily="18" charset="0"/>
                <a:cs typeface="Times New Roman" pitchFamily="18" charset="0"/>
              </a:rPr>
              <a:t>Hiçbir sonuçtan ve başarılı gelişmeden tatmin olmazlar. Tutukları takım o sene bütün kupaları kazansa da sezonun son maçındaki bir yenilgi yüzünden teknik direktörü, yönetimi ve sporcuları eleştirebilirler.</a:t>
            </a:r>
          </a:p>
          <a:p>
            <a:r>
              <a:rPr lang="tr-TR" sz="3000" dirty="0" smtClean="0">
                <a:latin typeface="Times New Roman" pitchFamily="18" charset="0"/>
                <a:cs typeface="Times New Roman" pitchFamily="18" charset="0"/>
              </a:rPr>
              <a:t>Bir an önce karşılaşmanın başlamasını ilk dakikalardan itibaren takımlarının öne geçmelerini beklerler ve bunun için tezahüratlarıyla mesaj vermeye çalışırlar.</a:t>
            </a:r>
            <a:endParaRPr lang="tr-TR" sz="3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SEYİRCİLİĞİN/TARAFTARLIĞIN BOYUTLARI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000" b="1" dirty="0" smtClean="0">
                <a:latin typeface="Times New Roman" pitchFamily="18" charset="0"/>
                <a:cs typeface="Times New Roman" pitchFamily="18" charset="0"/>
              </a:rPr>
              <a:t>Holiganlar</a:t>
            </a:r>
          </a:p>
          <a:p>
            <a:r>
              <a:rPr lang="tr-TR" sz="3000" dirty="0" smtClean="0">
                <a:latin typeface="Times New Roman" pitchFamily="18" charset="0"/>
                <a:cs typeface="Times New Roman" pitchFamily="18" charset="0"/>
              </a:rPr>
              <a:t>Sporda, özellikle futbolda fanatizmi besleyen ve diğer takım taraftarlarına zarar vermeye eğilimli taraftarlar.</a:t>
            </a:r>
          </a:p>
          <a:p>
            <a:endParaRPr lang="tr-TR" sz="3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90000"/>
              </a:lnSpc>
              <a:buNone/>
              <a:defRPr/>
            </a:pPr>
            <a:r>
              <a:rPr lang="tr-TR" sz="3000" dirty="0" smtClean="0">
                <a:latin typeface="Times New Roman" pitchFamily="18" charset="0"/>
                <a:cs typeface="Times New Roman" pitchFamily="18" charset="0"/>
              </a:rPr>
              <a:t>	Holiganların, anti-sosyal bir kişiliğe sahip oldukları hakkında, bilim adamları tarafından fikir birliğine varılmıştır. </a:t>
            </a:r>
          </a:p>
          <a:p>
            <a:pPr algn="just">
              <a:lnSpc>
                <a:spcPct val="90000"/>
              </a:lnSpc>
              <a:buNone/>
              <a:defRPr/>
            </a:pPr>
            <a:r>
              <a:rPr lang="tr-TR" dirty="0" smtClean="0">
                <a:solidFill>
                  <a:srgbClr val="FFFF99"/>
                </a:solidFill>
              </a:rPr>
              <a:t>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586</TotalTime>
  <Words>1663</Words>
  <PresentationFormat>Ekran Gösterisi (4:3)</PresentationFormat>
  <Paragraphs>666</Paragraphs>
  <Slides>49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49</vt:i4>
      </vt:variant>
    </vt:vector>
  </HeadingPairs>
  <TitlesOfParts>
    <vt:vector size="50" baseType="lpstr">
      <vt:lpstr>Ofis Teması</vt:lpstr>
      <vt:lpstr>SPORDA TARAFTAR OLMAK “SPORA KATILIMIN DİNAMİK GÜCÜ”</vt:lpstr>
      <vt:lpstr>BAŞLARKEN…</vt:lpstr>
      <vt:lpstr>KALABALIK</vt:lpstr>
      <vt:lpstr>GRUP </vt:lpstr>
      <vt:lpstr>GRUP- KALABALIK FARKI</vt:lpstr>
      <vt:lpstr>SEYİRCİLİĞİN/TARAFTARLIĞIN BOYUTLARI</vt:lpstr>
      <vt:lpstr>SEYİRCİLİĞİN/TARAFTARLIĞIN BOYUTLARI</vt:lpstr>
      <vt:lpstr>SEYİRCİLİĞİN/TARAFTARLIĞIN BOYUTLARI</vt:lpstr>
      <vt:lpstr>SEYİRCİLİĞİN/TARAFTARLIĞIN BOYUTLARI</vt:lpstr>
      <vt:lpstr>HOLİGANLARIN ÖZELLİKLERİ</vt:lpstr>
      <vt:lpstr>Slayt 11</vt:lpstr>
      <vt:lpstr>Slayt 12</vt:lpstr>
      <vt:lpstr>ŞİDDET VE SALDIRGANLIKLA İLGİLİ ARAŞTIRMALAR</vt:lpstr>
      <vt:lpstr>ŞİDDET VE SALDIRGANLIKLA İLGİLİ ARAŞTIRMALAR</vt:lpstr>
      <vt:lpstr>ŞİDET VE SALDIRGANLIKLA İLGİLİ ARAŞTIRMALAR</vt:lpstr>
      <vt:lpstr>Müsabaka İzlerken Sizleri En Çok Tahrik Eden Unsurlar Nelerdir?</vt:lpstr>
      <vt:lpstr>Hakemin Pozisyona Vakıf Olmadığı Bir Durumda Takım Aleyhine Verdiği Bir Karardan Sonraki Tepkiniz Nasıl Olur?</vt:lpstr>
      <vt:lpstr>ŞİDDET VE SALDIRGANLIKLA İLGİLİ ARAŞTIRMALAR</vt:lpstr>
      <vt:lpstr>Slayt 19</vt:lpstr>
      <vt:lpstr>Slayt 20</vt:lpstr>
      <vt:lpstr>Slayt 21</vt:lpstr>
      <vt:lpstr>Slayt 22</vt:lpstr>
      <vt:lpstr>ŞİDDET VE SALDIRGANLIKLA İLGİLİ ARAŞTIRMALAR</vt:lpstr>
      <vt:lpstr>FUTBOLDA ŞİDDET VE SALDIRGAN DAVRANIŞLARIN PROFESYONEL FUTBOL DİSİPLİN TALİMATINDAKİ YERİ</vt:lpstr>
      <vt:lpstr>Slayt 25</vt:lpstr>
      <vt:lpstr>Slayt 26</vt:lpstr>
      <vt:lpstr>Slayt 27</vt:lpstr>
      <vt:lpstr>SEYİRCİ/TARAFTARLARIN ÖZELLİKLERİ</vt:lpstr>
      <vt:lpstr>TARAFTARLIĞIN İŞLEVLERİ</vt:lpstr>
      <vt:lpstr>SPORDA TARAFTAR BİRLİKLERİ</vt:lpstr>
      <vt:lpstr>SPORDA TARAFTAR BİRLİKLERİ</vt:lpstr>
      <vt:lpstr>Slayt 32</vt:lpstr>
      <vt:lpstr>TÜRKİYEDE (Taraftar Koordinasyon Merkezi)</vt:lpstr>
      <vt:lpstr>Slayt 34</vt:lpstr>
      <vt:lpstr>Slayt 35</vt:lpstr>
      <vt:lpstr>Slayt 36</vt:lpstr>
      <vt:lpstr>Slayt 37</vt:lpstr>
      <vt:lpstr>Slayt 38</vt:lpstr>
      <vt:lpstr>FATAB (Futbolda Aktif Taraftarlar Birliği)</vt:lpstr>
      <vt:lpstr>FATAB (Futbolda Aktif Taraftarlar Birliği)</vt:lpstr>
      <vt:lpstr> Yasal Öneriler </vt:lpstr>
      <vt:lpstr> Kulüplere Öneriler </vt:lpstr>
      <vt:lpstr>Eğitim Önerileri        </vt:lpstr>
      <vt:lpstr>Slayt 44</vt:lpstr>
      <vt:lpstr>MODERN SPORUN BAŞLICA ÖZELLİKLERİ</vt:lpstr>
      <vt:lpstr>MODERN SPORUN BAŞLICA ÖZELLİKLERİ</vt:lpstr>
      <vt:lpstr>MODERN SPORUN BAŞLICA ÖZELLİKLERİ</vt:lpstr>
      <vt:lpstr>MODERN SPORUN BAŞLICA ÖZELLİKLERİ</vt:lpstr>
      <vt:lpstr>MODERN SPORUN BAŞLICA ÖZELLİKLERİ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SPORDA TARAFTAR OLMAK “SPORA KATILIMIN DİNAMİK GÜCÜ”</dc:title>
  <dc:creator>Küçük</dc:creator>
  <cp:lastModifiedBy>Küçük</cp:lastModifiedBy>
  <cp:revision>72</cp:revision>
  <dcterms:created xsi:type="dcterms:W3CDTF">2012-11-09T06:56:25Z</dcterms:created>
  <dcterms:modified xsi:type="dcterms:W3CDTF">2012-11-10T19:20:53Z</dcterms:modified>
</cp:coreProperties>
</file>