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75" r:id="rId15"/>
    <p:sldId id="269" r:id="rId16"/>
    <p:sldId id="271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FUTBOLDA KUVVET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Doc</a:t>
            </a:r>
            <a:r>
              <a:rPr lang="tr-TR" dirty="0" smtClean="0"/>
              <a:t>.Dr. Veysel KÜÇÜK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 smtClean="0"/>
              <a:t>FUTBOLCULARIN KUVVET SEVİYESİ VE MEVKİSEL FARKLAR</a:t>
            </a:r>
            <a:endParaRPr lang="tr-TR" sz="28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Mevkiler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½ </a:t>
                      </a:r>
                      <a:r>
                        <a:rPr lang="tr-TR" dirty="0" err="1" smtClean="0"/>
                        <a:t>squat</a:t>
                      </a:r>
                      <a:r>
                        <a:rPr lang="tr-TR" dirty="0" smtClean="0"/>
                        <a:t> 1 RM</a:t>
                      </a:r>
                    </a:p>
                    <a:p>
                      <a:r>
                        <a:rPr lang="tr-TR" dirty="0" smtClean="0"/>
                        <a:t>Ortalama (+-)SD(kg)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Savunma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153.6 (+-) 27.7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 saha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130.8(+-)18.6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Hücum</a:t>
                      </a:r>
                      <a:r>
                        <a:rPr lang="tr-TR" baseline="0" dirty="0" smtClean="0"/>
                        <a:t>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147.5(+-)23.8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428596" y="3857628"/>
          <a:ext cx="8286808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Mevkiler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Bench</a:t>
                      </a:r>
                      <a:r>
                        <a:rPr lang="tr-TR" baseline="0" dirty="0" smtClean="0"/>
                        <a:t> Pres RM</a:t>
                      </a:r>
                    </a:p>
                    <a:p>
                      <a:r>
                        <a:rPr lang="tr-TR" baseline="0" dirty="0" smtClean="0"/>
                        <a:t>Ortalama&amp;SD (kg)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Savunma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83.5(+-)18.1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 saha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74.6(+-)16.5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Hücum</a:t>
                      </a:r>
                      <a:r>
                        <a:rPr lang="tr-TR" baseline="0" dirty="0" smtClean="0"/>
                        <a:t> oyuncuları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79.8(+-)10.7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7 Metin kutusu"/>
          <p:cNvSpPr txBox="1"/>
          <p:nvPr/>
        </p:nvSpPr>
        <p:spPr>
          <a:xfrm>
            <a:off x="214283" y="6072206"/>
            <a:ext cx="8786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Forvet ve Savunma Oyuncuları , Orta Saha Oyuncularından  Daha Kuvvetli Olmak zorundadır.</a:t>
            </a:r>
            <a:endParaRPr lang="tr-T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QUADRİCEPS/HAMSTRİNG İLİŞKİSİ</a:t>
            </a:r>
            <a:endParaRPr lang="tr-TR" sz="3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928671"/>
            <a:ext cx="8715436" cy="407196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H/Q kas kuvvet oranı 2/3 veya %65 ten azaldıkça,aynı kas grubunun iki ekstremite arasındaki (</a:t>
            </a:r>
            <a:r>
              <a:rPr lang="tr-TR" sz="2800" dirty="0" err="1" smtClean="0"/>
              <a:t>bilateral</a:t>
            </a:r>
            <a:r>
              <a:rPr lang="tr-TR" sz="2800" dirty="0" smtClean="0"/>
              <a:t>) kuvvet farkı %10 u </a:t>
            </a:r>
          </a:p>
          <a:p>
            <a:pPr>
              <a:buNone/>
            </a:pPr>
            <a:r>
              <a:rPr lang="tr-TR" sz="2800" dirty="0" smtClean="0"/>
              <a:t>    aştıkça ;</a:t>
            </a:r>
          </a:p>
          <a:p>
            <a:r>
              <a:rPr lang="tr-TR" sz="2800" dirty="0" smtClean="0"/>
              <a:t> Sakatlığa zemin hazırlamış olur,</a:t>
            </a:r>
          </a:p>
          <a:p>
            <a:r>
              <a:rPr lang="tr-TR" sz="2800" dirty="0" smtClean="0"/>
              <a:t>Sprint performansı azalır,</a:t>
            </a:r>
          </a:p>
          <a:p>
            <a:r>
              <a:rPr lang="tr-TR" sz="2800" dirty="0" smtClean="0"/>
              <a:t>Ani yön değiştirme performansı bozulur.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214282" y="4572008"/>
            <a:ext cx="87154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cs typeface="Times New Roman" pitchFamily="18" charset="0"/>
              </a:rPr>
              <a:t>Futbol Oyuncusunun;</a:t>
            </a:r>
          </a:p>
          <a:p>
            <a:pPr>
              <a:buFontTx/>
              <a:buChar char="-"/>
            </a:pPr>
            <a:r>
              <a:rPr lang="tr-TR" sz="2800" dirty="0" smtClean="0">
                <a:cs typeface="Times New Roman" pitchFamily="18" charset="0"/>
              </a:rPr>
              <a:t>Ön bacak kas grubu kuvveti arttıkça,daha yukarıya sıçrar.</a:t>
            </a:r>
          </a:p>
          <a:p>
            <a:pPr>
              <a:buFontTx/>
              <a:buChar char="-"/>
            </a:pPr>
            <a:r>
              <a:rPr lang="tr-TR" sz="2800" dirty="0" smtClean="0">
                <a:cs typeface="Times New Roman" pitchFamily="18" charset="0"/>
              </a:rPr>
              <a:t> Arka bacak kas grubu kuvveti  arttıkça, kısa mesafelerde sürat performansı yükselir.</a:t>
            </a:r>
            <a:endParaRPr lang="tr-TR" sz="28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 smtClean="0"/>
              <a:t>FUTBOL İÇİN KUVVET ANTRENMALARINDA EGZERSİZ SIRASI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5257800"/>
          </a:xfrm>
        </p:spPr>
        <p:txBody>
          <a:bodyPr>
            <a:noAutofit/>
          </a:bodyPr>
          <a:lstStyle/>
          <a:p>
            <a:r>
              <a:rPr lang="tr-TR" sz="2400" dirty="0" smtClean="0"/>
              <a:t>Güç (patlayıcı veya çabuk kuvvet egzersizleri) egzersizleri antrenman seansının, başında gücü gerektirmeyen </a:t>
            </a:r>
            <a:r>
              <a:rPr lang="tr-TR" sz="2400" dirty="0" err="1" smtClean="0"/>
              <a:t>core</a:t>
            </a:r>
            <a:r>
              <a:rPr lang="tr-TR" sz="2400" dirty="0" smtClean="0"/>
              <a:t> (gövde) egzersizler daha sonra,en  sonda yardımcı egzersizler yapılmalıdır. </a:t>
            </a:r>
          </a:p>
          <a:p>
            <a:r>
              <a:rPr lang="tr-TR" sz="2400" dirty="0" smtClean="0"/>
              <a:t>Daha yüksek şiddetli egzersizler düşük şiddetli egzersizlerden önce çalışılmalıdır.</a:t>
            </a:r>
          </a:p>
          <a:p>
            <a:r>
              <a:rPr lang="tr-TR" sz="2400" dirty="0" smtClean="0"/>
              <a:t>Küçük kas gruplarının </a:t>
            </a:r>
            <a:r>
              <a:rPr lang="tr-TR" sz="2400" dirty="0" err="1" smtClean="0"/>
              <a:t>çalıştırlmasından</a:t>
            </a:r>
            <a:r>
              <a:rPr lang="tr-TR" sz="2400" dirty="0" smtClean="0"/>
              <a:t> önce, büyük kas grupları çalıştırılmalıdır.Örneğin </a:t>
            </a:r>
            <a:r>
              <a:rPr lang="tr-TR" sz="2400" dirty="0" err="1" smtClean="0"/>
              <a:t>squatı</a:t>
            </a:r>
            <a:r>
              <a:rPr lang="tr-TR" sz="2400" dirty="0" smtClean="0"/>
              <a:t> takiben, </a:t>
            </a:r>
            <a:r>
              <a:rPr lang="tr-TR" sz="2400" dirty="0" err="1" smtClean="0"/>
              <a:t>leg</a:t>
            </a:r>
            <a:r>
              <a:rPr lang="tr-TR" sz="2400" dirty="0" smtClean="0"/>
              <a:t> </a:t>
            </a:r>
            <a:r>
              <a:rPr lang="tr-TR" sz="2400" dirty="0" err="1" smtClean="0"/>
              <a:t>ekstansion</a:t>
            </a:r>
            <a:r>
              <a:rPr lang="tr-TR" sz="2400" dirty="0" smtClean="0"/>
              <a:t> ve </a:t>
            </a:r>
            <a:r>
              <a:rPr lang="tr-TR" sz="2400" dirty="0" err="1" smtClean="0"/>
              <a:t>fleksion</a:t>
            </a:r>
            <a:r>
              <a:rPr lang="tr-TR" sz="2400" dirty="0" smtClean="0"/>
              <a:t> çalıştırılmalıdır.</a:t>
            </a:r>
          </a:p>
          <a:p>
            <a:r>
              <a:rPr lang="tr-TR" sz="2400" dirty="0" smtClean="0"/>
              <a:t>Tek eklemli egzersizlerden önce çok eklemli egzersizler çalışılmalıdır.</a:t>
            </a:r>
          </a:p>
          <a:p>
            <a:r>
              <a:rPr lang="tr-TR" sz="2400" dirty="0" smtClean="0"/>
              <a:t>Kuvvet antrenmanı programında egzersiz sıralaması yaparken birbiri ardına çalışılacak egzersizlerde agonist-antagonist değişim dikkate alınmalıdır.Örneğin </a:t>
            </a:r>
            <a:r>
              <a:rPr lang="tr-TR" sz="2400" dirty="0" err="1" smtClean="0"/>
              <a:t>leg</a:t>
            </a:r>
            <a:r>
              <a:rPr lang="tr-TR" sz="2400" dirty="0" smtClean="0"/>
              <a:t> </a:t>
            </a:r>
            <a:r>
              <a:rPr lang="tr-TR" sz="2400" dirty="0" err="1" smtClean="0"/>
              <a:t>curl</a:t>
            </a:r>
            <a:r>
              <a:rPr lang="tr-TR" sz="2400" dirty="0" smtClean="0"/>
              <a:t> sonrası </a:t>
            </a:r>
            <a:r>
              <a:rPr lang="tr-TR" sz="2400" dirty="0" err="1" smtClean="0"/>
              <a:t>leg</a:t>
            </a:r>
            <a:r>
              <a:rPr lang="tr-TR" sz="2400" dirty="0" smtClean="0"/>
              <a:t> </a:t>
            </a:r>
            <a:r>
              <a:rPr lang="tr-TR" sz="2400" dirty="0" err="1" smtClean="0"/>
              <a:t>ekstansion</a:t>
            </a:r>
            <a:r>
              <a:rPr lang="tr-TR" sz="2400" dirty="0" smtClean="0"/>
              <a:t> çalışılmalıdır.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KUVVET ANTRENMANI SIKLIĞI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Yıllık Plandaki Antrenman Safhası</a:t>
            </a:r>
          </a:p>
          <a:p>
            <a:r>
              <a:rPr lang="tr-TR" dirty="0" smtClean="0"/>
              <a:t>Antrenman Yükü ve egzersiz Tipi</a:t>
            </a:r>
          </a:p>
          <a:p>
            <a:r>
              <a:rPr lang="tr-TR" dirty="0" smtClean="0"/>
              <a:t>Deneyim</a:t>
            </a:r>
          </a:p>
          <a:p>
            <a:r>
              <a:rPr lang="tr-TR" dirty="0" smtClean="0"/>
              <a:t>Sağlık Statüsü</a:t>
            </a:r>
          </a:p>
          <a:p>
            <a:r>
              <a:rPr lang="tr-TR" dirty="0" smtClean="0"/>
              <a:t>Diğer Antrenmanlar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899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FUTBOLDA KUVVET ANTRENMANI PLANLANMASINDA DİKKAT EDİLECEK DURUMLAR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445224"/>
          </a:xfrm>
        </p:spPr>
        <p:txBody>
          <a:bodyPr>
            <a:normAutofit/>
          </a:bodyPr>
          <a:lstStyle/>
          <a:p>
            <a:r>
              <a:rPr lang="tr-TR" sz="3000" dirty="0" smtClean="0"/>
              <a:t>Kuvvet antrenmanı süresi 50 </a:t>
            </a:r>
            <a:r>
              <a:rPr lang="tr-TR" sz="3000" dirty="0" err="1" smtClean="0"/>
              <a:t>dk</a:t>
            </a:r>
            <a:r>
              <a:rPr lang="tr-TR" sz="3000" dirty="0" smtClean="0"/>
              <a:t>.</a:t>
            </a:r>
            <a:r>
              <a:rPr lang="tr-TR" sz="3000" dirty="0" err="1" smtClean="0"/>
              <a:t>yı</a:t>
            </a:r>
            <a:r>
              <a:rPr lang="tr-TR" sz="3000" dirty="0" smtClean="0"/>
              <a:t> aşmamalıdır.</a:t>
            </a:r>
          </a:p>
          <a:p>
            <a:r>
              <a:rPr lang="tr-TR" sz="3000" dirty="0" smtClean="0"/>
              <a:t>Maksimal kuvvet antrenmanları 2. antrenmanda veya öğleden sonra yapılmalıdır.(</a:t>
            </a:r>
            <a:r>
              <a:rPr lang="tr-TR" sz="3000" dirty="0" err="1" smtClean="0"/>
              <a:t>Nöral</a:t>
            </a:r>
            <a:r>
              <a:rPr lang="tr-TR" sz="3000" dirty="0" smtClean="0"/>
              <a:t>-</a:t>
            </a:r>
            <a:r>
              <a:rPr lang="tr-TR" sz="3000" dirty="0" err="1" smtClean="0"/>
              <a:t>Testesteron</a:t>
            </a:r>
            <a:r>
              <a:rPr lang="tr-TR" sz="3000" dirty="0" smtClean="0"/>
              <a:t>)</a:t>
            </a:r>
          </a:p>
          <a:p>
            <a:r>
              <a:rPr lang="tr-TR" sz="3000" dirty="0" smtClean="0"/>
              <a:t>Kuvvet antrenmanı ısınmasında dinamik esneklik egzersizleri kullanılmalıdır.</a:t>
            </a:r>
          </a:p>
          <a:p>
            <a:r>
              <a:rPr lang="tr-TR" sz="3000" dirty="0" smtClean="0"/>
              <a:t>Kuvvet antrenmanı öncesi ve sonrası başka çalışma yapılmamalıdır.</a:t>
            </a:r>
          </a:p>
          <a:p>
            <a:r>
              <a:rPr lang="tr-TR" sz="3000" dirty="0" smtClean="0"/>
              <a:t>Kuvvet antrenmanı öncesi çok iyi ısınma yapılmalıdır.</a:t>
            </a:r>
            <a:endParaRPr lang="tr-TR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Tablo:futbol takımında kuvvet antrenmanlarının yıllık program içinde sıklığı</a:t>
            </a:r>
            <a:endParaRPr lang="tr-TR" sz="32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224144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Spor sezonu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Antrenman sıklığı önerileri</a:t>
                      </a:r>
                    </a:p>
                    <a:p>
                      <a:pPr algn="l"/>
                      <a:r>
                        <a:rPr lang="tr-TR" dirty="0" smtClean="0"/>
                        <a:t>(antrenman</a:t>
                      </a:r>
                      <a:r>
                        <a:rPr lang="tr-TR" baseline="0" dirty="0" smtClean="0"/>
                        <a:t> sayısı/Hafta)</a:t>
                      </a:r>
                      <a:endParaRPr lang="tr-TR" dirty="0"/>
                    </a:p>
                  </a:txBody>
                  <a:tcPr/>
                </a:tc>
              </a:tr>
              <a:tr h="709226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Sezon</a:t>
                      </a:r>
                      <a:r>
                        <a:rPr lang="tr-TR" baseline="0" dirty="0" smtClean="0"/>
                        <a:t> dışı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2-3 kez</a:t>
                      </a:r>
                      <a:endParaRPr lang="tr-TR" dirty="0"/>
                    </a:p>
                  </a:txBody>
                  <a:tcPr/>
                </a:tc>
              </a:tr>
              <a:tr h="709226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Sezon öncesi hazırlık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2-4 kez</a:t>
                      </a:r>
                      <a:endParaRPr lang="tr-TR" dirty="0"/>
                    </a:p>
                  </a:txBody>
                  <a:tcPr/>
                </a:tc>
              </a:tr>
              <a:tr h="709226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Sezon</a:t>
                      </a:r>
                      <a:r>
                        <a:rPr lang="tr-TR" baseline="0" dirty="0" smtClean="0"/>
                        <a:t> içi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  <a:tr h="709226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Sezon sonu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değişir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Futbol sezonu 1.yarı kuvvet antrenmanlarının </a:t>
            </a:r>
            <a:r>
              <a:rPr lang="tr-TR" dirty="0" err="1" smtClean="0"/>
              <a:t>periyodizasyonu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79513" y="1600200"/>
          <a:ext cx="8784975" cy="497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/>
                <a:gridCol w="852096"/>
                <a:gridCol w="852096"/>
                <a:gridCol w="732081"/>
                <a:gridCol w="732081"/>
                <a:gridCol w="1872207"/>
                <a:gridCol w="1056117"/>
                <a:gridCol w="1464162"/>
              </a:tblGrid>
              <a:tr h="789026"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Hazırlık Periyodu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Müsabaka Periyodu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Geçiş Periyodu</a:t>
                      </a:r>
                      <a:endParaRPr lang="tr-TR" dirty="0"/>
                    </a:p>
                  </a:txBody>
                  <a:tcPr/>
                </a:tc>
              </a:tr>
              <a:tr h="789026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Genel hazırlık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Özel hazırlık</a:t>
                      </a:r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Sezon</a:t>
                      </a:r>
                      <a:r>
                        <a:rPr lang="tr-TR" baseline="0" dirty="0" smtClean="0"/>
                        <a:t> başı</a:t>
                      </a:r>
                      <a:endParaRPr lang="tr-TR" dirty="0" smtClean="0"/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Sezon içi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Sezon sonu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Sezon dışı</a:t>
                      </a:r>
                      <a:endParaRPr lang="tr-TR" dirty="0"/>
                    </a:p>
                  </a:txBody>
                  <a:tcPr/>
                </a:tc>
              </a:tr>
              <a:tr h="281795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AA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Maksimal kuvvet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-Kuvveti güce dönüştürme</a:t>
                      </a:r>
                    </a:p>
                    <a:p>
                      <a:pPr algn="l"/>
                      <a:r>
                        <a:rPr lang="tr-TR" dirty="0" smtClean="0"/>
                        <a:t>-Güç</a:t>
                      </a:r>
                      <a:r>
                        <a:rPr lang="tr-TR" baseline="0" dirty="0" smtClean="0"/>
                        <a:t> (çabuk patlayıcı </a:t>
                      </a:r>
                      <a:r>
                        <a:rPr lang="tr-TR" baseline="0" dirty="0" err="1" smtClean="0"/>
                        <a:t>kuv</a:t>
                      </a:r>
                      <a:r>
                        <a:rPr lang="tr-TR" baseline="0" dirty="0" smtClean="0"/>
                        <a:t>) maksimal kuvvet koruma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-Güç(çabuk-Patlayıcı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kuv</a:t>
                      </a:r>
                      <a:r>
                        <a:rPr lang="tr-TR" baseline="0" dirty="0" smtClean="0"/>
                        <a:t>)</a:t>
                      </a:r>
                    </a:p>
                    <a:p>
                      <a:pPr algn="l"/>
                      <a:r>
                        <a:rPr lang="tr-TR" baseline="0" dirty="0" smtClean="0"/>
                        <a:t>-Maksimal kuvveti koruma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Ara verme haftası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Yenileme</a:t>
                      </a:r>
                      <a:endParaRPr lang="tr-TR" dirty="0"/>
                    </a:p>
                  </a:txBody>
                  <a:tcPr/>
                </a:tc>
              </a:tr>
              <a:tr h="457134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1-2 hafta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 hafta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 hafta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12-13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1-2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1-2 hafta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Futbol sezonu 2.yarı kuvvet antrenmanlarının </a:t>
            </a:r>
            <a:r>
              <a:rPr lang="tr-TR" dirty="0" err="1" smtClean="0"/>
              <a:t>periyodizasyonu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4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565923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Hazırlık periyotu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Müsabaka Periyodu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Geçiş Periyodu</a:t>
                      </a:r>
                      <a:endParaRPr lang="tr-TR" dirty="0"/>
                    </a:p>
                  </a:txBody>
                  <a:tcPr/>
                </a:tc>
              </a:tr>
              <a:tr h="565923">
                <a:tc>
                  <a:txBody>
                    <a:bodyPr/>
                    <a:lstStyle/>
                    <a:p>
                      <a:r>
                        <a:rPr lang="tr-TR" dirty="0" smtClean="0"/>
                        <a:t>Genel Hazırlık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 Hazırlık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Sezon içi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Sezon sonu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Sezon Dışı</a:t>
                      </a:r>
                      <a:endParaRPr lang="tr-TR" dirty="0"/>
                    </a:p>
                  </a:txBody>
                  <a:tcPr/>
                </a:tc>
              </a:tr>
              <a:tr h="2651311">
                <a:tc>
                  <a:txBody>
                    <a:bodyPr/>
                    <a:lstStyle/>
                    <a:p>
                      <a:r>
                        <a:rPr lang="tr-TR" dirty="0" smtClean="0"/>
                        <a:t>Maksimal 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Kuvveti güce dönüştürme-Güç</a:t>
                      </a:r>
                      <a:r>
                        <a:rPr lang="tr-TR" baseline="0" dirty="0" smtClean="0"/>
                        <a:t> (Çabuk patlayıcı </a:t>
                      </a:r>
                      <a:r>
                        <a:rPr lang="tr-TR" baseline="0" dirty="0" err="1" smtClean="0"/>
                        <a:t>kuv</a:t>
                      </a:r>
                      <a:r>
                        <a:rPr lang="tr-TR" baseline="0" dirty="0" smtClean="0"/>
                        <a:t>.)Maksimal 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-Koruma amaçlı maksimal kuvvet</a:t>
                      </a:r>
                    </a:p>
                    <a:p>
                      <a:r>
                        <a:rPr lang="tr-TR" dirty="0" smtClean="0"/>
                        <a:t>-Güç(Çabuk-Patlayıcı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kuv</a:t>
                      </a:r>
                      <a:r>
                        <a:rPr lang="tr-TR" baseline="0" dirty="0" smtClean="0"/>
                        <a:t>.)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 verme haftası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Yenileme</a:t>
                      </a:r>
                      <a:r>
                        <a:rPr lang="tr-TR" baseline="0" dirty="0" smtClean="0"/>
                        <a:t> veya tamamlama</a:t>
                      </a:r>
                      <a:endParaRPr lang="tr-TR" dirty="0"/>
                    </a:p>
                  </a:txBody>
                  <a:tcPr/>
                </a:tc>
              </a:tr>
              <a:tr h="565923">
                <a:tc>
                  <a:txBody>
                    <a:bodyPr/>
                    <a:lstStyle/>
                    <a:p>
                      <a:r>
                        <a:rPr lang="tr-TR" dirty="0" smtClean="0"/>
                        <a:t>1-2</a:t>
                      </a:r>
                      <a:r>
                        <a:rPr lang="tr-TR" baseline="0" dirty="0" smtClean="0"/>
                        <a:t>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12-13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  hafta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 hafta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Müsabaka sezonunda kuvvet ve güz antrenman </a:t>
            </a:r>
            <a:r>
              <a:rPr lang="tr-TR" dirty="0" err="1" smtClean="0"/>
              <a:t>parametleri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parametreleri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Açıklamalar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 seçimi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Tamamen</a:t>
                      </a:r>
                      <a:r>
                        <a:rPr lang="tr-TR" baseline="0" dirty="0" smtClean="0"/>
                        <a:t> futbola özgü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r>
                        <a:rPr lang="tr-TR" baseline="0" dirty="0" smtClean="0"/>
                        <a:t> antrenman amacı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Maksimal kuvveti koruma,</a:t>
                      </a:r>
                      <a:r>
                        <a:rPr lang="tr-TR" baseline="0" dirty="0" smtClean="0"/>
                        <a:t> gücü patlayıcı ve çabuk kuvvete çevirme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Şiddet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Hazırlık döneminde kullanılanın %70-80’i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Antrenmanın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fazla 30-40 </a:t>
                      </a:r>
                      <a:r>
                        <a:rPr lang="tr-TR" dirty="0" err="1" smtClean="0"/>
                        <a:t>dk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Egzersizler arası dinlenme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Amaca göre değişir,</a:t>
                      </a:r>
                      <a:r>
                        <a:rPr lang="tr-TR" baseline="0" dirty="0" smtClean="0"/>
                        <a:t> hazırlık  Döneminden  daha uzun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Haftalık antrenman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Tekrar sayısı ve ya süresi ve</a:t>
                      </a:r>
                      <a:r>
                        <a:rPr lang="tr-TR" baseline="0" dirty="0" smtClean="0"/>
                        <a:t> set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5-8 tekrar veya 6-8 sn*2-3</a:t>
                      </a:r>
                      <a:r>
                        <a:rPr lang="tr-TR" baseline="0" dirty="0" smtClean="0"/>
                        <a:t> set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Sezon dışı kuvvet ve güç antrenmanı yüklenme parametreleri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parametreleri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Olması gerekenler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</a:t>
                      </a:r>
                      <a:r>
                        <a:rPr lang="tr-TR" baseline="0" dirty="0" smtClean="0"/>
                        <a:t> seçimi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Temel ve genel egzersizler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Kuvvet antrenman amacı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Maksimal kuvveti koruma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Şiddet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Müsabaka döneminde kullanılanın %50-60 ‘ı ve ya kendi vücut ağırlığı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 fazla 30-40 </a:t>
                      </a:r>
                      <a:r>
                        <a:rPr lang="tr-TR" dirty="0" err="1" smtClean="0"/>
                        <a:t>dk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Egzersizler arası dinlenme</a:t>
                      </a:r>
                      <a:r>
                        <a:rPr lang="tr-TR" baseline="0" dirty="0" smtClean="0"/>
                        <a:t>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 </a:t>
                      </a:r>
                      <a:r>
                        <a:rPr lang="tr-TR" dirty="0" err="1" smtClean="0"/>
                        <a:t>dk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Haftalık antrenman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1-3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Tekrar sayısı ve set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10-12 tekrar*2-3 set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 hızı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akıcı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FUTBOLDA NEDEN KUVVET ANTRENMANI GEREKLİDİR?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İkili mücadeleleri kazanmayı geliştirmek.</a:t>
            </a:r>
          </a:p>
          <a:p>
            <a:r>
              <a:rPr lang="tr-TR" dirty="0" smtClean="0"/>
              <a:t>Kafa topunda daha yukarı sıçramayı geliştirmek.</a:t>
            </a:r>
          </a:p>
          <a:p>
            <a:r>
              <a:rPr lang="tr-TR" dirty="0" err="1" smtClean="0"/>
              <a:t>Sprintte</a:t>
            </a:r>
            <a:r>
              <a:rPr lang="tr-TR" dirty="0" smtClean="0"/>
              <a:t> ilk çıkışta performans gelişimi için.</a:t>
            </a:r>
          </a:p>
          <a:p>
            <a:r>
              <a:rPr lang="tr-TR" dirty="0" err="1" smtClean="0"/>
              <a:t>Sprintte</a:t>
            </a:r>
            <a:r>
              <a:rPr lang="tr-TR" dirty="0" smtClean="0"/>
              <a:t> pozitif ivmelenme performansı geliştirmek.(kısa zamanda maksimal hıza ulaşmak için.)</a:t>
            </a:r>
          </a:p>
          <a:p>
            <a:r>
              <a:rPr lang="tr-TR" dirty="0" smtClean="0"/>
              <a:t>Futbolcunun eksantrik, reaktif kas kuvvetini maksimal, çabuk-patlayıcı kuvvet ve </a:t>
            </a:r>
            <a:r>
              <a:rPr lang="tr-TR" dirty="0" err="1" smtClean="0"/>
              <a:t>plyometrik</a:t>
            </a:r>
            <a:r>
              <a:rPr lang="tr-TR" dirty="0" smtClean="0"/>
              <a:t> </a:t>
            </a:r>
            <a:r>
              <a:rPr lang="tr-TR" dirty="0" err="1" smtClean="0"/>
              <a:t>antremanları</a:t>
            </a:r>
            <a:r>
              <a:rPr lang="tr-TR" dirty="0" smtClean="0"/>
              <a:t> ile geliştirerek ani duruş ve yön değiştirmelerde performansı arttırmak.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6572272"/>
          </a:xfrm>
        </p:spPr>
        <p:txBody>
          <a:bodyPr>
            <a:normAutofit/>
          </a:bodyPr>
          <a:lstStyle/>
          <a:p>
            <a:r>
              <a:rPr lang="tr-TR" sz="3000" dirty="0" smtClean="0"/>
              <a:t>Genel maksimal kuvveti geliştirerek sakatlanma riskini azaltmak.</a:t>
            </a:r>
          </a:p>
          <a:p>
            <a:r>
              <a:rPr lang="tr-TR" sz="3000" dirty="0" smtClean="0"/>
              <a:t>Sakatlık sonrası hızla iyileşmek, daha iyi bir rehabilitasyon sağlamak.</a:t>
            </a:r>
          </a:p>
          <a:p>
            <a:r>
              <a:rPr lang="tr-TR" sz="3000" dirty="0" smtClean="0"/>
              <a:t>Aynı ekstremite de agonist ve antagonist kas dengeleri sağlayarak, sakatlığı engellemek ve sprint performansını geliştirmek.</a:t>
            </a:r>
          </a:p>
          <a:p>
            <a:r>
              <a:rPr lang="tr-TR" sz="3000" dirty="0" smtClean="0"/>
              <a:t>Benzer kas grubu ekstremiteler arası kas kuvvet dengesi </a:t>
            </a:r>
            <a:r>
              <a:rPr lang="tr-TR" sz="3000" dirty="0" err="1" smtClean="0"/>
              <a:t>ni</a:t>
            </a:r>
            <a:r>
              <a:rPr lang="tr-TR" sz="3000" dirty="0" smtClean="0"/>
              <a:t> sağlayarak,sakatlığı engellemek, sprint süratini ve çabukluk performansını arttırmak.</a:t>
            </a:r>
          </a:p>
          <a:p>
            <a:r>
              <a:rPr lang="tr-TR" sz="3000" dirty="0" smtClean="0"/>
              <a:t>Oyuncunun sahip olduğu kuvveti korumak.</a:t>
            </a:r>
          </a:p>
          <a:p>
            <a:r>
              <a:rPr lang="tr-TR" sz="3000" dirty="0" smtClean="0"/>
              <a:t>Maç sırasında kuvvet potansiyelini korumak.</a:t>
            </a:r>
          </a:p>
          <a:p>
            <a:endParaRPr lang="tr-TR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r>
              <a:rPr lang="tr-TR" dirty="0" smtClean="0"/>
              <a:t>“GÜNÜMÜZDE ÜST SEVİYEDE FUTBOLCU OLABİLMENİN EN ÖNEMLİ İHTİYAÇLARINDAN BİRİ, ALT VE ÜST EKTRİMİTENİN VE GÖVDENİN KUVVETLİ OLMASIDIR”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/>
          <a:lstStyle/>
          <a:p>
            <a:r>
              <a:rPr lang="tr-TR" dirty="0" smtClean="0"/>
              <a:t>KUVVET ANTRENMANLARININ DEZAVANTAJLARI VAR MIDIR?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929222"/>
          </a:xfrm>
        </p:spPr>
        <p:txBody>
          <a:bodyPr/>
          <a:lstStyle/>
          <a:p>
            <a:r>
              <a:rPr lang="tr-TR" dirty="0" smtClean="0"/>
              <a:t>Antrenörler ve futbolcular arasında kuvvet </a:t>
            </a:r>
            <a:r>
              <a:rPr lang="tr-TR" dirty="0" smtClean="0"/>
              <a:t>antrenmanları </a:t>
            </a:r>
            <a:r>
              <a:rPr lang="tr-TR" dirty="0" smtClean="0"/>
              <a:t>futbolcuları ağırlaştırır.</a:t>
            </a:r>
          </a:p>
          <a:p>
            <a:endParaRPr lang="tr-TR" dirty="0" smtClean="0"/>
          </a:p>
          <a:p>
            <a:r>
              <a:rPr lang="tr-TR" dirty="0" smtClean="0"/>
              <a:t>Kuvvet </a:t>
            </a:r>
            <a:r>
              <a:rPr lang="tr-TR" dirty="0" smtClean="0"/>
              <a:t>antrenmanları </a:t>
            </a:r>
            <a:r>
              <a:rPr lang="tr-TR" dirty="0" smtClean="0"/>
              <a:t>futbolcunun </a:t>
            </a:r>
            <a:r>
              <a:rPr lang="tr-TR" dirty="0" smtClean="0"/>
              <a:t>koordinasyonunu </a:t>
            </a:r>
            <a:r>
              <a:rPr lang="tr-TR" dirty="0" smtClean="0"/>
              <a:t>bozar.</a:t>
            </a:r>
          </a:p>
          <a:p>
            <a:endParaRPr lang="tr-TR" dirty="0" smtClean="0"/>
          </a:p>
          <a:p>
            <a:r>
              <a:rPr lang="tr-TR" dirty="0" smtClean="0"/>
              <a:t>Kuvvet </a:t>
            </a:r>
            <a:r>
              <a:rPr lang="tr-TR" dirty="0" smtClean="0"/>
              <a:t>antrenmanları </a:t>
            </a:r>
            <a:r>
              <a:rPr lang="tr-TR" dirty="0" smtClean="0"/>
              <a:t>futbolcuyu yorar.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Kuvvet antrenman programı  yüklenme parametreleri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857784"/>
          </a:xfrm>
        </p:spPr>
        <p:txBody>
          <a:bodyPr>
            <a:noAutofit/>
          </a:bodyPr>
          <a:lstStyle/>
          <a:p>
            <a:r>
              <a:rPr lang="tr-TR" sz="2400" dirty="0" smtClean="0"/>
              <a:t>Futbolun ve futbolcunun kuvvet ihtiyaç analizi</a:t>
            </a:r>
          </a:p>
          <a:p>
            <a:r>
              <a:rPr lang="tr-TR" sz="2400" dirty="0" smtClean="0"/>
              <a:t>Kuvvet antrenmanının amacı</a:t>
            </a:r>
          </a:p>
          <a:p>
            <a:r>
              <a:rPr lang="tr-TR" sz="2400" dirty="0" smtClean="0"/>
              <a:t>Egzersiz seçimi</a:t>
            </a:r>
          </a:p>
          <a:p>
            <a:r>
              <a:rPr lang="tr-TR" sz="2400" dirty="0" smtClean="0"/>
              <a:t>Egzersiz sırası</a:t>
            </a:r>
          </a:p>
          <a:p>
            <a:r>
              <a:rPr lang="tr-TR" sz="2400" dirty="0" smtClean="0"/>
              <a:t>Kuvvet seviyesi testi sonucunda belirlenen egzersiz şiddeti</a:t>
            </a:r>
          </a:p>
          <a:p>
            <a:r>
              <a:rPr lang="tr-TR" sz="2400" dirty="0" smtClean="0"/>
              <a:t>Kas kuvvet dengesi</a:t>
            </a:r>
          </a:p>
          <a:p>
            <a:r>
              <a:rPr lang="tr-TR" sz="2400" dirty="0" smtClean="0"/>
              <a:t>Egzersiz hızı</a:t>
            </a:r>
          </a:p>
          <a:p>
            <a:r>
              <a:rPr lang="tr-TR" sz="2400" dirty="0" smtClean="0"/>
              <a:t>Set ve tekrar sayısı</a:t>
            </a:r>
          </a:p>
          <a:p>
            <a:r>
              <a:rPr lang="tr-TR" sz="2400" dirty="0" smtClean="0"/>
              <a:t>Dinlenme süresi</a:t>
            </a:r>
          </a:p>
          <a:p>
            <a:r>
              <a:rPr lang="tr-TR" sz="2400" dirty="0" err="1" smtClean="0"/>
              <a:t>Antreman</a:t>
            </a:r>
            <a:r>
              <a:rPr lang="tr-TR" sz="2400" dirty="0" smtClean="0"/>
              <a:t> sıklığı</a:t>
            </a:r>
          </a:p>
          <a:p>
            <a:r>
              <a:rPr lang="tr-TR" sz="2400" dirty="0" err="1" smtClean="0"/>
              <a:t>Antreman</a:t>
            </a:r>
            <a:r>
              <a:rPr lang="tr-TR" sz="2400" dirty="0" smtClean="0"/>
              <a:t> kapsamı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SPORCUNUN ANTRENMAN STATÜSÜNE BAĞLI OLARAK ANTRENMAN ŞİDDETİ VE SIKLIĞININ DEĞERLENDİRİLMESİ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85720" y="3143248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</a:t>
                      </a:r>
                    </a:p>
                    <a:p>
                      <a:r>
                        <a:rPr lang="tr-TR" dirty="0" smtClean="0"/>
                        <a:t>Statüsü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Yürürlülükteki</a:t>
                      </a:r>
                      <a:r>
                        <a:rPr lang="tr-TR" baseline="0" dirty="0" smtClean="0"/>
                        <a:t> program 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</a:t>
                      </a:r>
                      <a:r>
                        <a:rPr lang="tr-TR" baseline="0" dirty="0" smtClean="0"/>
                        <a:t> yaşı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sıklığı (haftalık)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</a:t>
                      </a:r>
                      <a:r>
                        <a:rPr lang="tr-TR" baseline="0" dirty="0" smtClean="0"/>
                        <a:t> şiddeti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</a:t>
                      </a:r>
                      <a:r>
                        <a:rPr lang="tr-TR" baseline="0" dirty="0" smtClean="0"/>
                        <a:t> becerisi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Başlangıç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Yeni başlama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&lt;</a:t>
                      </a:r>
                      <a:r>
                        <a:rPr lang="tr-TR" baseline="0" dirty="0" smtClean="0"/>
                        <a:t> 2ay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Çok düşük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 seviye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yapılıyor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2-6 ay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2-3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Temel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İleri seviye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 yapılıyor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+1 yıl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smtClean="0"/>
              <a:t>YIL İÇİNDEKİ ANTRENMAN SAFHASINA GÖRE KUVVET ANTRENMANLARININ AMACI</a:t>
            </a:r>
            <a:endParaRPr lang="tr-TR" sz="24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28596" y="1463040"/>
          <a:ext cx="8229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Sezon haftası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Futbola özgü</a:t>
                      </a:r>
                      <a:r>
                        <a:rPr lang="tr-TR" baseline="0" dirty="0" smtClean="0"/>
                        <a:t> egzersizler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Kuvvet antrenman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Kuvvet antrenmanının amacı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Sezon</a:t>
                      </a:r>
                      <a:r>
                        <a:rPr lang="tr-TR" baseline="0" dirty="0" smtClean="0"/>
                        <a:t> dışı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 egzersizleri içeren maksimal</a:t>
                      </a:r>
                      <a:r>
                        <a:rPr lang="tr-TR" baseline="0" dirty="0" smtClean="0"/>
                        <a:t> kuvvet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Sezon</a:t>
                      </a:r>
                      <a:r>
                        <a:rPr lang="tr-TR" baseline="0" dirty="0" smtClean="0"/>
                        <a:t> öncesi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 ve gittikçe artar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 ve yüksek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Futbola özgü maksimal kuvvet ve patlayıcı,çabuk kuvvet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Sezon içi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Maksimal kuvveti korumak,patlayıcı ve çabuk kuvvet gelişimi (futbola özgü)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Sezon sonu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Düşük</a:t>
                      </a:r>
                      <a:r>
                        <a:rPr lang="tr-TR" baseline="0" dirty="0" smtClean="0"/>
                        <a:t> veya değişebilir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Maksimal</a:t>
                      </a:r>
                      <a:r>
                        <a:rPr lang="tr-TR" baseline="0" dirty="0" smtClean="0"/>
                        <a:t> kuvveti  e patlayıcı-çabuk kuvveti korumak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939</Words>
  <Application>Microsoft Office PowerPoint</Application>
  <PresentationFormat>Ekran Gösterisi (4:3)</PresentationFormat>
  <Paragraphs>223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FUTBOLDA KUVVET</vt:lpstr>
      <vt:lpstr>FUTBOLDA NEDEN KUVVET ANTRENMANI GEREKLİDİR?</vt:lpstr>
      <vt:lpstr>Slayt 3</vt:lpstr>
      <vt:lpstr>“GÜNÜMÜZDE ÜST SEVİYEDE FUTBOLCU OLABİLMENİN EN ÖNEMLİ İHTİYAÇLARINDAN BİRİ, ALT VE ÜST EKTRİMİTENİN VE GÖVDENİN KUVVETLİ OLMASIDIR”</vt:lpstr>
      <vt:lpstr>KUVVET ANTRENMANLARININ DEZAVANTAJLARI VAR MIDIR?</vt:lpstr>
      <vt:lpstr>Slayt 6</vt:lpstr>
      <vt:lpstr>Kuvvet antrenman programı  yüklenme parametreleri</vt:lpstr>
      <vt:lpstr>SPORCUNUN ANTRENMAN STATÜSÜNE BAĞLI OLARAK ANTRENMAN ŞİDDETİ VE SIKLIĞININ DEĞERLENDİRİLMESİ</vt:lpstr>
      <vt:lpstr>YIL İÇİNDEKİ ANTRENMAN SAFHASINA GÖRE KUVVET ANTRENMANLARININ AMACI</vt:lpstr>
      <vt:lpstr>FUTBOLCULARIN KUVVET SEVİYESİ VE MEVKİSEL FARKLAR</vt:lpstr>
      <vt:lpstr>QUADRİCEPS/HAMSTRİNG İLİŞKİSİ</vt:lpstr>
      <vt:lpstr>FUTBOL İÇİN KUVVET ANTRENMALARINDA EGZERSİZ SIRASI</vt:lpstr>
      <vt:lpstr>KUVVET ANTRENMANI SIKLIĞI</vt:lpstr>
      <vt:lpstr>FUTBOLDA KUVVET ANTRENMANI PLANLANMASINDA DİKKAT EDİLECEK DURUMLAR</vt:lpstr>
      <vt:lpstr>Tablo:futbol takımında kuvvet antrenmanlarının yıllık program içinde sıklığı</vt:lpstr>
      <vt:lpstr>Futbol sezonu 1.yarı kuvvet antrenmanlarının periyodizasyonu</vt:lpstr>
      <vt:lpstr>Futbol sezonu 2.yarı kuvvet antrenmanlarının periyodizasyonu</vt:lpstr>
      <vt:lpstr>Müsabaka sezonunda kuvvet ve güz antrenman parametleri</vt:lpstr>
      <vt:lpstr>Sezon dışı kuvvet ve güç antrenmanı yüklenme parametreleri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FUTBOLDA KUVVET</dc:title>
  <dc:creator>veysel</dc:creator>
  <cp:lastModifiedBy>Küçük</cp:lastModifiedBy>
  <cp:revision>32</cp:revision>
  <dcterms:created xsi:type="dcterms:W3CDTF">2011-04-24T16:58:07Z</dcterms:created>
  <dcterms:modified xsi:type="dcterms:W3CDTF">2012-10-20T06:49:31Z</dcterms:modified>
</cp:coreProperties>
</file>