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  <p:sldMasterId id="2147483673" r:id="rId2"/>
  </p:sldMasterIdLst>
  <p:sldIdLst>
    <p:sldId id="267" r:id="rId3"/>
    <p:sldId id="256" r:id="rId4"/>
    <p:sldId id="271" r:id="rId5"/>
    <p:sldId id="259" r:id="rId6"/>
    <p:sldId id="258" r:id="rId7"/>
    <p:sldId id="283" r:id="rId8"/>
    <p:sldId id="272" r:id="rId9"/>
    <p:sldId id="257" r:id="rId10"/>
    <p:sldId id="274" r:id="rId11"/>
    <p:sldId id="261" r:id="rId12"/>
    <p:sldId id="284" r:id="rId13"/>
    <p:sldId id="273" r:id="rId14"/>
    <p:sldId id="262" r:id="rId15"/>
    <p:sldId id="275" r:id="rId16"/>
    <p:sldId id="263" r:id="rId17"/>
    <p:sldId id="277" r:id="rId18"/>
    <p:sldId id="264" r:id="rId19"/>
    <p:sldId id="265" r:id="rId20"/>
    <p:sldId id="278" r:id="rId21"/>
    <p:sldId id="266" r:id="rId22"/>
    <p:sldId id="268" r:id="rId23"/>
    <p:sldId id="280" r:id="rId24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FF3300"/>
    <a:srgbClr val="6600CC"/>
    <a:srgbClr val="000000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69" autoAdjust="0"/>
    <p:restoredTop sz="94646" autoAdjust="0"/>
  </p:normalViewPr>
  <p:slideViewPr>
    <p:cSldViewPr>
      <p:cViewPr varScale="1">
        <p:scale>
          <a:sx n="73" d="100"/>
          <a:sy n="73" d="100"/>
        </p:scale>
        <p:origin x="-109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1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228600" y="990600"/>
            <a:ext cx="8610600" cy="0"/>
          </a:xfrm>
          <a:prstGeom prst="line">
            <a:avLst/>
          </a:prstGeom>
          <a:noFill/>
          <a:ln w="6667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tr-TR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228600" y="1447800"/>
            <a:ext cx="2286000" cy="2514600"/>
            <a:chOff x="144" y="912"/>
            <a:chExt cx="1440" cy="1584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>
              <a:off x="960" y="912"/>
              <a:ext cx="52" cy="97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>
              <a:off x="844" y="912"/>
              <a:ext cx="52" cy="8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>
              <a:off x="727" y="912"/>
              <a:ext cx="52" cy="7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>
              <a:off x="610" y="912"/>
              <a:ext cx="52" cy="612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0" name="Rectangle 13"/>
            <p:cNvSpPr>
              <a:spLocks noChangeArrowheads="1"/>
            </p:cNvSpPr>
            <p:nvPr/>
          </p:nvSpPr>
          <p:spPr bwMode="auto">
            <a:xfrm>
              <a:off x="494" y="912"/>
              <a:ext cx="52" cy="49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377" y="912"/>
              <a:ext cx="52" cy="36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2" name="Rectangle 15"/>
            <p:cNvSpPr>
              <a:spLocks noChangeArrowheads="1"/>
            </p:cNvSpPr>
            <p:nvPr/>
          </p:nvSpPr>
          <p:spPr bwMode="auto">
            <a:xfrm>
              <a:off x="260" y="912"/>
              <a:ext cx="52" cy="24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3" name="Rectangle 16"/>
            <p:cNvSpPr>
              <a:spLocks noChangeArrowheads="1"/>
            </p:cNvSpPr>
            <p:nvPr/>
          </p:nvSpPr>
          <p:spPr bwMode="auto">
            <a:xfrm>
              <a:off x="144" y="912"/>
              <a:ext cx="52" cy="12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4" name="Rectangle 17"/>
            <p:cNvSpPr>
              <a:spLocks noChangeArrowheads="1"/>
            </p:cNvSpPr>
            <p:nvPr/>
          </p:nvSpPr>
          <p:spPr bwMode="auto">
            <a:xfrm>
              <a:off x="1077" y="912"/>
              <a:ext cx="49" cy="1098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5" name="Rectangle 18"/>
            <p:cNvSpPr>
              <a:spLocks noChangeArrowheads="1"/>
            </p:cNvSpPr>
            <p:nvPr/>
          </p:nvSpPr>
          <p:spPr bwMode="auto">
            <a:xfrm>
              <a:off x="1191" y="912"/>
              <a:ext cx="49" cy="1223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6" name="Rectangle 19"/>
            <p:cNvSpPr>
              <a:spLocks noChangeArrowheads="1"/>
            </p:cNvSpPr>
            <p:nvPr/>
          </p:nvSpPr>
          <p:spPr bwMode="auto">
            <a:xfrm>
              <a:off x="1304" y="912"/>
              <a:ext cx="49" cy="134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7" name="Rectangle 20"/>
            <p:cNvSpPr>
              <a:spLocks noChangeArrowheads="1"/>
            </p:cNvSpPr>
            <p:nvPr/>
          </p:nvSpPr>
          <p:spPr bwMode="auto">
            <a:xfrm>
              <a:off x="1418" y="912"/>
              <a:ext cx="52" cy="1466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8" name="Rectangle 21"/>
            <p:cNvSpPr>
              <a:spLocks noChangeArrowheads="1"/>
            </p:cNvSpPr>
            <p:nvPr/>
          </p:nvSpPr>
          <p:spPr bwMode="auto">
            <a:xfrm>
              <a:off x="1535" y="912"/>
              <a:ext cx="49" cy="158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</p:grpSp>
      <p:sp>
        <p:nvSpPr>
          <p:cNvPr id="19" name="Line 22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1371600"/>
            <a:ext cx="5867400" cy="2286000"/>
          </a:xfrm>
        </p:spPr>
        <p:txBody>
          <a:bodyPr/>
          <a:lstStyle>
            <a:lvl1pPr>
              <a:defRPr sz="45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5791200" cy="14478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 b="1"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2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1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C897CE1-4BE9-4C3C-A70F-D6888DA0103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E39CC7-836E-4E45-BA09-7217B85AE31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934200" y="457200"/>
            <a:ext cx="17526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676400" y="457200"/>
            <a:ext cx="51054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EFD914-A653-40A8-BC05-1F02B6C6A0A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80349D-CC62-4D77-8F78-F583ADB4EF5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59B8A-1285-4D12-A6E6-8F5E64F3E26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32021-097A-417B-BA7F-44812AEB3F3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67D4F9-0FFA-4723-90AB-56E620B6C56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BF1AD6-41F8-4A9B-B0F1-4C1A0821387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91649-0B52-4FD6-9D47-C763F80E930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CEFD1A-7C89-48AB-86C0-06979F6DDB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F9036D-2209-401E-8DDF-4D97BB2D3D6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35928-6B90-43E6-BA42-78209811A53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447F8-A5BE-4F0C-9A78-92C9AC52F39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F4E4C2-368F-418F-B0A2-EB8C5073F16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F7577C-2E14-4A36-8401-DAE3A4E74D0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E84AAB-D42E-46F1-AD40-62B6A5BF980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6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D0309A-9AEA-4AF2-98F6-8381C869C5E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42A8CD-03E9-4A55-AAD5-088EA4AC0EE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9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6AD41B-E95B-4573-AE4E-33D12764AC7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5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98CE53-AE4D-428E-94D0-8B190B12BBD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4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1BA54B-05F1-47F4-A2FA-A691DD616EA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210D2F-514D-47CD-941E-1EE99A7F66C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7" name="Rectangle 22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457200"/>
            <a:ext cx="7010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981200"/>
            <a:ext cx="7010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A4853D0-0851-49F7-BFCA-2E725CD9653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33798" name="Line 6"/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33799" name="Line 7"/>
          <p:cNvSpPr>
            <a:spLocks noChangeShapeType="1"/>
          </p:cNvSpPr>
          <p:nvPr/>
        </p:nvSpPr>
        <p:spPr bwMode="auto">
          <a:xfrm>
            <a:off x="228600" y="304800"/>
            <a:ext cx="86106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tr-TR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228600" y="457200"/>
            <a:ext cx="1246188" cy="1371600"/>
            <a:chOff x="144" y="288"/>
            <a:chExt cx="785" cy="864"/>
          </a:xfrm>
        </p:grpSpPr>
        <p:sp>
          <p:nvSpPr>
            <p:cNvPr id="33801" name="Rectangle 9"/>
            <p:cNvSpPr>
              <a:spLocks noChangeArrowheads="1"/>
            </p:cNvSpPr>
            <p:nvPr/>
          </p:nvSpPr>
          <p:spPr bwMode="auto">
            <a:xfrm>
              <a:off x="589" y="288"/>
              <a:ext cx="28" cy="534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33802" name="Rectangle 10"/>
            <p:cNvSpPr>
              <a:spLocks noChangeArrowheads="1"/>
            </p:cNvSpPr>
            <p:nvPr/>
          </p:nvSpPr>
          <p:spPr bwMode="auto">
            <a:xfrm>
              <a:off x="526" y="288"/>
              <a:ext cx="28" cy="470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33803" name="Rectangle 11"/>
            <p:cNvSpPr>
              <a:spLocks noChangeArrowheads="1"/>
            </p:cNvSpPr>
            <p:nvPr/>
          </p:nvSpPr>
          <p:spPr bwMode="auto">
            <a:xfrm>
              <a:off x="462" y="288"/>
              <a:ext cx="28" cy="401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33804" name="Rectangle 12"/>
            <p:cNvSpPr>
              <a:spLocks noChangeArrowheads="1"/>
            </p:cNvSpPr>
            <p:nvPr/>
          </p:nvSpPr>
          <p:spPr bwMode="auto">
            <a:xfrm>
              <a:off x="398" y="288"/>
              <a:ext cx="28" cy="334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33805" name="Rectangle 13"/>
            <p:cNvSpPr>
              <a:spLocks noChangeArrowheads="1"/>
            </p:cNvSpPr>
            <p:nvPr/>
          </p:nvSpPr>
          <p:spPr bwMode="auto">
            <a:xfrm>
              <a:off x="335" y="288"/>
              <a:ext cx="28" cy="269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33806" name="Rectangle 14"/>
            <p:cNvSpPr>
              <a:spLocks noChangeArrowheads="1"/>
            </p:cNvSpPr>
            <p:nvPr/>
          </p:nvSpPr>
          <p:spPr bwMode="auto">
            <a:xfrm>
              <a:off x="271" y="288"/>
              <a:ext cx="28" cy="197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33807" name="Rectangle 15"/>
            <p:cNvSpPr>
              <a:spLocks noChangeArrowheads="1"/>
            </p:cNvSpPr>
            <p:nvPr/>
          </p:nvSpPr>
          <p:spPr bwMode="auto">
            <a:xfrm>
              <a:off x="207" y="288"/>
              <a:ext cx="29" cy="136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33808" name="Rectangle 16"/>
            <p:cNvSpPr>
              <a:spLocks noChangeArrowheads="1"/>
            </p:cNvSpPr>
            <p:nvPr/>
          </p:nvSpPr>
          <p:spPr bwMode="auto">
            <a:xfrm>
              <a:off x="144" y="288"/>
              <a:ext cx="28" cy="68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33809" name="Rectangle 17"/>
            <p:cNvSpPr>
              <a:spLocks noChangeArrowheads="1"/>
            </p:cNvSpPr>
            <p:nvPr/>
          </p:nvSpPr>
          <p:spPr bwMode="auto">
            <a:xfrm>
              <a:off x="653" y="288"/>
              <a:ext cx="26" cy="599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33810" name="Rectangle 18"/>
            <p:cNvSpPr>
              <a:spLocks noChangeArrowheads="1"/>
            </p:cNvSpPr>
            <p:nvPr/>
          </p:nvSpPr>
          <p:spPr bwMode="auto">
            <a:xfrm>
              <a:off x="715" y="288"/>
              <a:ext cx="26" cy="667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33811" name="Rectangle 19"/>
            <p:cNvSpPr>
              <a:spLocks noChangeArrowheads="1"/>
            </p:cNvSpPr>
            <p:nvPr/>
          </p:nvSpPr>
          <p:spPr bwMode="auto">
            <a:xfrm>
              <a:off x="776" y="288"/>
              <a:ext cx="27" cy="731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33812" name="Rectangle 20"/>
            <p:cNvSpPr>
              <a:spLocks noChangeArrowheads="1"/>
            </p:cNvSpPr>
            <p:nvPr/>
          </p:nvSpPr>
          <p:spPr bwMode="auto">
            <a:xfrm>
              <a:off x="839" y="288"/>
              <a:ext cx="28" cy="80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33813" name="Rectangle 21"/>
            <p:cNvSpPr>
              <a:spLocks noChangeArrowheads="1"/>
            </p:cNvSpPr>
            <p:nvPr/>
          </p:nvSpPr>
          <p:spPr bwMode="auto">
            <a:xfrm>
              <a:off x="902" y="288"/>
              <a:ext cx="27" cy="864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</p:grpSp>
      <p:sp>
        <p:nvSpPr>
          <p:cNvPr id="33814" name="Rectangle 2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7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" pitchFamily="2" charset="2"/>
        <a:buChar char="o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5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p"/>
        <a:defRPr sz="22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B043D27F-DCB9-48D8-A851-962465DC3C5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8.xml"/><Relationship Id="rId1" Type="http://schemas.openxmlformats.org/officeDocument/2006/relationships/video" Target="file:///C:\Documents%20and%20Settings\asus\Desktop\KOORD&#304;NASYON\REAKS&#304;YON.WMV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Documents%20and%20Settings\asus\Desktop\KOORD&#304;NASYON\V4D.WMV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Documents%20and%20Settings\asus\Desktop\KOORD&#304;NASYON\FARKLI%20TOP.WMV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Documents%20and%20Settings\asus\Desktop\KOORD&#304;NASYON\V3.WMV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Documents%20and%20Settings\asus\Desktop\KOORD&#304;NASYON\V4.WMV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Documents%20and%20Settings\asus\Desktop\KOORD&#304;NASYON\V1.WMV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8.xml"/><Relationship Id="rId1" Type="http://schemas.openxmlformats.org/officeDocument/2006/relationships/video" Target="file:///C:\Documents%20and%20Settings\asus\Desktop\KOORD&#304;NASYON\6.WMV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Documents%20and%20Settings\asus\Desktop\KOORD&#304;NASYON\V5.WMV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Documents%20and%20Settings\asus\Desktop\KOORD&#304;NASYON\K5.WM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457200"/>
            <a:ext cx="7067550" cy="3043238"/>
          </a:xfrm>
        </p:spPr>
        <p:txBody>
          <a:bodyPr/>
          <a:lstStyle/>
          <a:p>
            <a:pPr algn="ctr" eaLnBrk="1" hangingPunct="1"/>
            <a:r>
              <a:rPr lang="tr-TR" sz="3600" b="1" smtClean="0"/>
              <a:t/>
            </a:r>
            <a:br>
              <a:rPr lang="tr-TR" sz="3600" b="1" smtClean="0"/>
            </a:br>
            <a:r>
              <a:rPr lang="tr-TR" sz="3600" b="1" smtClean="0"/>
              <a:t/>
            </a:r>
            <a:br>
              <a:rPr lang="tr-TR" sz="3600" b="1" smtClean="0"/>
            </a:br>
            <a:r>
              <a:rPr lang="tr-TR" sz="3600" b="1" smtClean="0"/>
              <a:t/>
            </a:r>
            <a:br>
              <a:rPr lang="tr-TR" sz="3600" b="1" smtClean="0"/>
            </a:br>
            <a:r>
              <a:rPr lang="tr-TR" sz="3600" b="1" smtClean="0"/>
              <a:t/>
            </a:r>
            <a:br>
              <a:rPr lang="tr-TR" sz="3600" b="1" smtClean="0"/>
            </a:br>
            <a:r>
              <a:rPr lang="tr-TR" sz="3600" b="1" smtClean="0"/>
              <a:t>FUTBOLDA KOORDİNASYON ÇALIŞMALARI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852738"/>
            <a:ext cx="9144000" cy="3314700"/>
          </a:xfrm>
        </p:spPr>
        <p:txBody>
          <a:bodyPr/>
          <a:lstStyle/>
          <a:p>
            <a:pPr algn="ctr" eaLnBrk="1" hangingPunct="1">
              <a:lnSpc>
                <a:spcPct val="110000"/>
              </a:lnSpc>
              <a:buFont typeface="Wingdings" pitchFamily="2" charset="2"/>
              <a:buNone/>
              <a:defRPr/>
            </a:pPr>
            <a:endParaRPr lang="tr-TR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tr-TR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tr-TR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tr-TR" sz="2400" b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tr-TR" sz="2400" b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tr-TR" sz="2400" b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tr-TR" sz="2400" b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tr-TR" sz="2400" b="1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tr-T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Yrd.Doç.Dr.VEYSEL KÜÇÜK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tr-TR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NASIL GELİŞTİRECEĞİZ ?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141663"/>
            <a:ext cx="8569325" cy="2954337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b="1" u="sng" smtClean="0">
                <a:solidFill>
                  <a:srgbClr val="FFFF00"/>
                </a:solidFill>
                <a:hlinkClick r:id="rId2" action="ppaction://hlinksldjump"/>
              </a:rPr>
              <a:t>- Duruş şeklinin değiştirilmesi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b="1" u="sng" smtClean="0">
                <a:solidFill>
                  <a:srgbClr val="FFFF00"/>
                </a:solidFill>
                <a:hlinkClick r:id="rId2" action="ppaction://hlinksldjump"/>
              </a:rPr>
              <a:t>- Çıkış pozisyonu değişikliği</a:t>
            </a:r>
            <a:endParaRPr lang="tr-TR" b="1" u="sng" smtClean="0">
              <a:solidFill>
                <a:srgbClr val="FFFF00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b="1" smtClean="0">
                <a:solidFill>
                  <a:srgbClr val="FFFF00"/>
                </a:solidFill>
                <a:hlinkClick r:id="rId3" action="ppaction://hlinksldjump"/>
              </a:rPr>
              <a:t>- Hareket şeklinin değiştirilmesi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b="1" smtClean="0">
                <a:solidFill>
                  <a:srgbClr val="FFFF00"/>
                </a:solidFill>
                <a:hlinkClick r:id="rId3" action="ppaction://hlinksldjump"/>
              </a:rPr>
              <a:t>- Pasın sertliği ve açısının değiştirilmesi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b="1" smtClean="0">
                <a:solidFill>
                  <a:srgbClr val="FFFF00"/>
                </a:solidFill>
                <a:hlinkClick r:id="rId3" action="ppaction://hlinksldjump"/>
              </a:rPr>
              <a:t>- Mesafelerin değiştirilmesi</a:t>
            </a:r>
            <a:endParaRPr lang="tr-TR" b="1" smtClean="0">
              <a:solidFill>
                <a:srgbClr val="FFFF00"/>
              </a:solidFill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1619250" y="1989138"/>
            <a:ext cx="6497638" cy="57943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00808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accent1"/>
              </a:buClr>
              <a:buSzPct val="85000"/>
              <a:buFont typeface="Wingdings" pitchFamily="2" charset="2"/>
              <a:buNone/>
            </a:pPr>
            <a:r>
              <a:rPr lang="tr-TR" sz="3200" b="1">
                <a:solidFill>
                  <a:schemeClr val="bg1"/>
                </a:solidFill>
              </a:rPr>
              <a:t>Hareket Uygulamasının Genişliği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00" name="REAKSİYON.WMV">
            <a:hlinkClick r:id="" action="ppaction://media"/>
          </p:cNvPr>
          <p:cNvPicPr>
            <a:picLocks noRot="1" noChangeAspect="1" noChangeArrowheads="1"/>
          </p:cNvPicPr>
          <p:nvPr>
            <p:ph idx="4294967295"/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5288" y="115888"/>
            <a:ext cx="8459787" cy="6345237"/>
          </a:xfrm>
        </p:spPr>
      </p:pic>
      <p:sp>
        <p:nvSpPr>
          <p:cNvPr id="14339" name="Line 9">
            <a:hlinkClick r:id="" action="ppaction://hlinkshowjump?jump=previousslide"/>
          </p:cNvPr>
          <p:cNvSpPr>
            <a:spLocks noChangeShapeType="1"/>
          </p:cNvSpPr>
          <p:nvPr/>
        </p:nvSpPr>
        <p:spPr bwMode="auto">
          <a:xfrm flipH="1">
            <a:off x="7019925" y="6669088"/>
            <a:ext cx="574675" cy="0"/>
          </a:xfrm>
          <a:prstGeom prst="line">
            <a:avLst/>
          </a:prstGeom>
          <a:noFill/>
          <a:ln w="952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4340" name="Line 10"/>
          <p:cNvSpPr>
            <a:spLocks noChangeShapeType="1"/>
          </p:cNvSpPr>
          <p:nvPr/>
        </p:nvSpPr>
        <p:spPr bwMode="auto">
          <a:xfrm>
            <a:off x="8027988" y="6669088"/>
            <a:ext cx="612775" cy="0"/>
          </a:xfrm>
          <a:prstGeom prst="line">
            <a:avLst/>
          </a:prstGeom>
          <a:noFill/>
          <a:ln w="95250">
            <a:solidFill>
              <a:srgbClr val="00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09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090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90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0900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4" name="V4D.WMV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63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63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32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632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Dış Koşulların Değiştirilmesi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781300"/>
            <a:ext cx="8642350" cy="3314700"/>
          </a:xfrm>
        </p:spPr>
        <p:txBody>
          <a:bodyPr/>
          <a:lstStyle/>
          <a:p>
            <a:pPr eaLnBrk="1" hangingPunct="1"/>
            <a:r>
              <a:rPr lang="tr-TR" sz="3200" b="1" smtClean="0"/>
              <a:t> Farklı antrenman alanlarının kullanımı</a:t>
            </a:r>
          </a:p>
          <a:p>
            <a:pPr eaLnBrk="1" hangingPunct="1"/>
            <a:r>
              <a:rPr lang="tr-TR" sz="3200" b="1" smtClean="0"/>
              <a:t> Hava koşullarının kullanımı</a:t>
            </a:r>
          </a:p>
          <a:p>
            <a:pPr eaLnBrk="1" hangingPunct="1"/>
            <a:r>
              <a:rPr lang="tr-TR" sz="3200" b="1" smtClean="0"/>
              <a:t> Farklı topların kullanımı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3" name="FARKLI TOP.WMV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83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83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37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837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Hareket kombinasyonlarının birleştirilmesi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420938"/>
            <a:ext cx="8713788" cy="36750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mtClean="0"/>
              <a:t>Teknik  elemanların yan yana dizilişinin değiştirilmesi</a:t>
            </a:r>
          </a:p>
          <a:p>
            <a:pPr eaLnBrk="1" hangingPunct="1">
              <a:lnSpc>
                <a:spcPct val="90000"/>
              </a:lnSpc>
            </a:pPr>
            <a:endParaRPr lang="tr-TR" smtClean="0"/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Yardımcı araçların kullanılması ile küçük oyunların oynanması</a:t>
            </a:r>
          </a:p>
          <a:p>
            <a:pPr eaLnBrk="1" hangingPunct="1">
              <a:lnSpc>
                <a:spcPct val="90000"/>
              </a:lnSpc>
            </a:pPr>
            <a:endParaRPr lang="tr-TR" smtClean="0"/>
          </a:p>
          <a:p>
            <a:pPr eaLnBrk="1" hangingPunct="1">
              <a:lnSpc>
                <a:spcPct val="90000"/>
              </a:lnSpc>
            </a:pPr>
            <a:r>
              <a:rPr lang="tr-TR" smtClean="0"/>
              <a:t>Karmaşık alıştırmaların,kombine ve oyun şekillerin kullanımı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4" name="V3.WMV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14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4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144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tr-TR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Taktik Görevlendirilmelerin Değişikliği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2708275"/>
            <a:ext cx="8353425" cy="2016125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 </a:t>
            </a:r>
            <a:r>
              <a:rPr lang="tr-TR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Rakip Oyuncuların Organizasyonu</a:t>
            </a:r>
          </a:p>
          <a:p>
            <a:pPr eaLnBrk="1" hangingPunct="1">
              <a:defRPr/>
            </a:pPr>
            <a:endParaRPr lang="tr-TR" b="1" smtClean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r>
              <a:rPr lang="tr-TR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Bireysel ve Kolektif İstekler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476375" y="457200"/>
            <a:ext cx="7343775" cy="1295400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Zaman Baskısı Altında Çalışma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636838"/>
            <a:ext cx="8748712" cy="2736850"/>
          </a:xfrm>
        </p:spPr>
        <p:txBody>
          <a:bodyPr/>
          <a:lstStyle/>
          <a:p>
            <a:pPr eaLnBrk="1" hangingPunct="1"/>
            <a:r>
              <a:rPr lang="tr-TR" sz="3200" smtClean="0"/>
              <a:t> </a:t>
            </a:r>
            <a:r>
              <a:rPr lang="tr-TR" sz="3200" b="1" smtClean="0"/>
              <a:t>Alanın Daraltılması</a:t>
            </a:r>
          </a:p>
          <a:p>
            <a:pPr eaLnBrk="1" hangingPunct="1"/>
            <a:r>
              <a:rPr lang="tr-TR" sz="3200" b="1" smtClean="0"/>
              <a:t> Rakibin devreye sokulması</a:t>
            </a:r>
          </a:p>
          <a:p>
            <a:pPr eaLnBrk="1" hangingPunct="1"/>
            <a:r>
              <a:rPr lang="tr-TR" sz="3200" b="1" smtClean="0"/>
              <a:t> İşaretle kısa süreli reaksiyona göre istek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8" name="V4.WMV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24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24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46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2468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813" y="457200"/>
            <a:ext cx="7345362" cy="1603375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FUTBOLDA KOORDİNASYON NİÇİN ÖNEMLİDİR?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276475"/>
            <a:ext cx="8640763" cy="3819525"/>
          </a:xfrm>
        </p:spPr>
        <p:txBody>
          <a:bodyPr/>
          <a:lstStyle/>
          <a:p>
            <a:pPr eaLnBrk="1" hangingPunct="1"/>
            <a:r>
              <a:rPr lang="tr-TR" b="1" smtClean="0">
                <a:solidFill>
                  <a:schemeClr val="tx1"/>
                </a:solidFill>
              </a:rPr>
              <a:t>FUTBOL KAREKTERİSTİK ÖZELLİĞİ</a:t>
            </a:r>
          </a:p>
          <a:p>
            <a:pPr eaLnBrk="1" hangingPunct="1"/>
            <a:r>
              <a:rPr lang="tr-TR" b="1" smtClean="0">
                <a:solidFill>
                  <a:schemeClr val="tx1"/>
                </a:solidFill>
              </a:rPr>
              <a:t>OYUN KURALLARINDAKİ DEĞİŞİKLİKLER VE TEMPOLU OYUN</a:t>
            </a:r>
          </a:p>
          <a:p>
            <a:pPr eaLnBrk="1" hangingPunct="1"/>
            <a:r>
              <a:rPr lang="tr-TR" b="1" smtClean="0">
                <a:solidFill>
                  <a:schemeClr val="tx1"/>
                </a:solidFill>
              </a:rPr>
              <a:t>TOPUN OYUNDA KALMA SÜRESİNİN ARTMASI</a:t>
            </a:r>
          </a:p>
          <a:p>
            <a:pPr eaLnBrk="1" hangingPunct="1"/>
            <a:r>
              <a:rPr lang="tr-TR" b="1" smtClean="0">
                <a:solidFill>
                  <a:schemeClr val="tx1"/>
                </a:solidFill>
              </a:rPr>
              <a:t>PERFORMAS TALEPLERİNİN ARTMASI</a:t>
            </a:r>
          </a:p>
          <a:p>
            <a:pPr eaLnBrk="1" hangingPunct="1"/>
            <a:r>
              <a:rPr lang="tr-TR" b="1" smtClean="0">
                <a:solidFill>
                  <a:schemeClr val="tx1"/>
                </a:solidFill>
              </a:rPr>
              <a:t>DEĞİŞEN ANTRENMAN  YAPISI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Oyun Kurallarının Değişikliği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2205038"/>
            <a:ext cx="8435975" cy="1735137"/>
          </a:xfrm>
        </p:spPr>
        <p:txBody>
          <a:bodyPr/>
          <a:lstStyle/>
          <a:p>
            <a:pPr eaLnBrk="1" hangingPunct="1">
              <a:defRPr/>
            </a:pPr>
            <a:r>
              <a:rPr lang="tr-TR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Oyun Sahasının Değişikliği</a:t>
            </a:r>
          </a:p>
          <a:p>
            <a:pPr eaLnBrk="1" hangingPunct="1">
              <a:defRPr/>
            </a:pPr>
            <a:r>
              <a:rPr lang="tr-TR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Takım Gücünün Değişikliği</a:t>
            </a:r>
          </a:p>
          <a:p>
            <a:pPr eaLnBrk="1" hangingPunct="1">
              <a:defRPr/>
            </a:pPr>
            <a:r>
              <a:rPr lang="tr-TR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Hareketlerin Sınırlanması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tr-TR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Alınan Bilgilerde Değişiklik Yapılması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492375"/>
            <a:ext cx="8569325" cy="1657350"/>
          </a:xfrm>
        </p:spPr>
        <p:txBody>
          <a:bodyPr/>
          <a:lstStyle/>
          <a:p>
            <a:pPr algn="just" eaLnBrk="1" hangingPunct="1">
              <a:defRPr/>
            </a:pPr>
            <a:r>
              <a:rPr lang="tr-TR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Ayna önünde çalışma yapma</a:t>
            </a:r>
          </a:p>
          <a:p>
            <a:pPr algn="just" eaLnBrk="1" hangingPunct="1">
              <a:defRPr/>
            </a:pPr>
            <a:r>
              <a:rPr lang="tr-TR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Başı yukarı kaldırarak veya bazı duyu organlarının etkisini azaltarak (görme vb.)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7" name="AutoShape 5"/>
          <p:cNvSpPr>
            <a:spLocks noChangeArrowheads="1"/>
          </p:cNvSpPr>
          <p:nvPr/>
        </p:nvSpPr>
        <p:spPr bwMode="auto">
          <a:xfrm>
            <a:off x="755650" y="836613"/>
            <a:ext cx="7777163" cy="2808287"/>
          </a:xfrm>
          <a:prstGeom prst="bevel">
            <a:avLst>
              <a:gd name="adj" fmla="val 17296"/>
            </a:avLst>
          </a:prstGeom>
          <a:solidFill>
            <a:srgbClr val="000080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tr-TR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TEŞEKKÜRLER</a:t>
            </a:r>
          </a:p>
        </p:txBody>
      </p:sp>
      <p:sp>
        <p:nvSpPr>
          <p:cNvPr id="64519" name="AutoShape 7"/>
          <p:cNvSpPr>
            <a:spLocks noChangeArrowheads="1"/>
          </p:cNvSpPr>
          <p:nvPr/>
        </p:nvSpPr>
        <p:spPr bwMode="auto">
          <a:xfrm>
            <a:off x="1042988" y="4221163"/>
            <a:ext cx="7272337" cy="1582737"/>
          </a:xfrm>
          <a:prstGeom prst="bevel">
            <a:avLst>
              <a:gd name="adj" fmla="val 29588"/>
            </a:avLst>
          </a:prstGeom>
          <a:solidFill>
            <a:srgbClr val="00008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tr-T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64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45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45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7" grpId="0" animBg="1"/>
      <p:bldP spid="645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8" name="V1.WMV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42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427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7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4278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tr-TR" sz="43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KOORDİNASYON NEDİR?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981200"/>
            <a:ext cx="8642350" cy="4114800"/>
          </a:xfrm>
        </p:spPr>
        <p:txBody>
          <a:bodyPr/>
          <a:lstStyle/>
          <a:p>
            <a:pPr algn="just" eaLnBrk="1" hangingPunct="1">
              <a:defRPr/>
            </a:pPr>
            <a:r>
              <a:rPr lang="tr-TR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AMAÇLANAN HAREKET İÇİN ,MERKEZİ SİNİR SİSTEMİ İLE, KAS VE İSKELET SİSTEMİNİN UYUM İÇİNDE ETKİLEŞİMİDİR.</a:t>
            </a:r>
          </a:p>
          <a:p>
            <a:pPr algn="just" eaLnBrk="1" hangingPunct="1">
              <a:defRPr/>
            </a:pPr>
            <a:endParaRPr lang="tr-TR" b="1" smtClean="0"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just" eaLnBrk="1" hangingPunct="1">
              <a:defRPr/>
            </a:pPr>
            <a:r>
              <a:rPr lang="tr-TR" b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FUTBOLA ÖZGÜ HAREKETLERİ (ÖZELLİKLE ZOR HAREKETLERİ) KISA SÜRE İÇERİSİNDE ÖĞRENEBİLME VE DEĞİŞİK DURUMLARDA AMACA UYGUN VE ÇABUK BİR ŞEKİLDE TEPKİ GÖSTEREBİLME YETENEĞİDİR.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tr-TR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KOORDİNASYONUN ALT BİLEŞENLERİ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2565400"/>
            <a:ext cx="8569325" cy="3530600"/>
          </a:xfrm>
        </p:spPr>
        <p:txBody>
          <a:bodyPr/>
          <a:lstStyle/>
          <a:p>
            <a:pPr eaLnBrk="1" hangingPunct="1">
              <a:defRPr/>
            </a:pPr>
            <a:r>
              <a:rPr lang="tr-TR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UYUM YETENEĞİ</a:t>
            </a:r>
          </a:p>
          <a:p>
            <a:pPr eaLnBrk="1" hangingPunct="1">
              <a:defRPr/>
            </a:pPr>
            <a:r>
              <a:rPr lang="tr-TR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REAKSİYON YETENEĞİ</a:t>
            </a:r>
          </a:p>
          <a:p>
            <a:pPr eaLnBrk="1" hangingPunct="1">
              <a:defRPr/>
            </a:pPr>
            <a:r>
              <a:rPr lang="tr-TR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DENGE YETENEĞİ</a:t>
            </a:r>
          </a:p>
          <a:p>
            <a:pPr eaLnBrk="1" hangingPunct="1">
              <a:defRPr/>
            </a:pPr>
            <a:r>
              <a:rPr lang="tr-TR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RİTM YETENEĞİ</a:t>
            </a:r>
          </a:p>
          <a:p>
            <a:pPr eaLnBrk="1" hangingPunct="1">
              <a:defRPr/>
            </a:pPr>
            <a:r>
              <a:rPr lang="tr-TR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MEKAN-ALAN İÇİNDE YÖN HİSSİ YETENEĞİ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8" name="6.WMV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78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78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82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7828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1" name="V5.WMV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53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530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301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5301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tr-TR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KOORDİNASYONU</a:t>
            </a:r>
            <a:r>
              <a:rPr lang="tr-TR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ETKİLEYEN</a:t>
            </a:r>
            <a:r>
              <a:rPr lang="tr-TR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tr-TR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FAKTÖRLER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2276475"/>
            <a:ext cx="8642350" cy="3819525"/>
          </a:xfrm>
        </p:spPr>
        <p:txBody>
          <a:bodyPr/>
          <a:lstStyle/>
          <a:p>
            <a:pPr eaLnBrk="1" hangingPunct="1">
              <a:defRPr/>
            </a:pPr>
            <a:r>
              <a:rPr lang="tr-TR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KONDİSYONEL YETENEKLER</a:t>
            </a:r>
          </a:p>
          <a:p>
            <a:pPr eaLnBrk="1" hangingPunct="1">
              <a:defRPr/>
            </a:pPr>
            <a:r>
              <a:rPr lang="tr-TR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HAREKET ZENGİNLİĞİ</a:t>
            </a:r>
          </a:p>
          <a:p>
            <a:pPr eaLnBrk="1" hangingPunct="1">
              <a:defRPr/>
            </a:pPr>
            <a:r>
              <a:rPr lang="tr-TR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KİŞİNİN SPORTİF ZEKASI</a:t>
            </a:r>
          </a:p>
          <a:p>
            <a:pPr eaLnBrk="1" hangingPunct="1">
              <a:defRPr/>
            </a:pPr>
            <a:r>
              <a:rPr lang="tr-TR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DUYUSAL ORGANLARIN İNCELİK VEYA DAKİKLİĞİ</a:t>
            </a:r>
          </a:p>
          <a:p>
            <a:pPr eaLnBrk="1" hangingPunct="1">
              <a:defRPr/>
            </a:pPr>
            <a:r>
              <a:rPr lang="tr-TR" b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MOTOR DENEYİM (TECRÜBE)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8" name="K5.WMV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73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73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348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7348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Art Arda Sıralı">
  <a:themeElements>
    <a:clrScheme name="Art Arda Sıralı 4">
      <a:dk1>
        <a:srgbClr val="FFFFCC"/>
      </a:dk1>
      <a:lt1>
        <a:srgbClr val="FFFFFF"/>
      </a:lt1>
      <a:dk2>
        <a:srgbClr val="000066"/>
      </a:dk2>
      <a:lt2>
        <a:srgbClr val="FFFFFF"/>
      </a:lt2>
      <a:accent1>
        <a:srgbClr val="0078F0"/>
      </a:accent1>
      <a:accent2>
        <a:srgbClr val="CCECFF"/>
      </a:accent2>
      <a:accent3>
        <a:srgbClr val="AAAAB8"/>
      </a:accent3>
      <a:accent4>
        <a:srgbClr val="DADADA"/>
      </a:accent4>
      <a:accent5>
        <a:srgbClr val="AABEF6"/>
      </a:accent5>
      <a:accent6>
        <a:srgbClr val="B9D6E7"/>
      </a:accent6>
      <a:hlink>
        <a:srgbClr val="3399FF"/>
      </a:hlink>
      <a:folHlink>
        <a:srgbClr val="FFCC00"/>
      </a:folHlink>
    </a:clrScheme>
    <a:fontScheme name="Art Arda Sıralı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rt Arda Sıralı 1">
        <a:dk1>
          <a:srgbClr val="C0C0C0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5C5C8A"/>
        </a:accent6>
        <a:hlink>
          <a:srgbClr val="FFFF99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2">
        <a:dk1>
          <a:srgbClr val="CC99FF"/>
        </a:dk1>
        <a:lt1>
          <a:srgbClr val="FFFFFF"/>
        </a:lt1>
        <a:dk2>
          <a:srgbClr val="400040"/>
        </a:dk2>
        <a:lt2>
          <a:srgbClr val="FFFFFF"/>
        </a:lt2>
        <a:accent1>
          <a:srgbClr val="FF66FF"/>
        </a:accent1>
        <a:accent2>
          <a:srgbClr val="CC00CC"/>
        </a:accent2>
        <a:accent3>
          <a:srgbClr val="AFAAAF"/>
        </a:accent3>
        <a:accent4>
          <a:srgbClr val="DADADA"/>
        </a:accent4>
        <a:accent5>
          <a:srgbClr val="FFB8FF"/>
        </a:accent5>
        <a:accent6>
          <a:srgbClr val="B900B9"/>
        </a:accent6>
        <a:hlink>
          <a:srgbClr val="FF7C80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3">
        <a:dk1>
          <a:srgbClr val="CC99FF"/>
        </a:dk1>
        <a:lt1>
          <a:srgbClr val="FFFFFF"/>
        </a:lt1>
        <a:dk2>
          <a:srgbClr val="34022D"/>
        </a:dk2>
        <a:lt2>
          <a:srgbClr val="FFFFFF"/>
        </a:lt2>
        <a:accent1>
          <a:srgbClr val="775EC8"/>
        </a:accent1>
        <a:accent2>
          <a:srgbClr val="9933FF"/>
        </a:accent2>
        <a:accent3>
          <a:srgbClr val="AEAAAD"/>
        </a:accent3>
        <a:accent4>
          <a:srgbClr val="DADADA"/>
        </a:accent4>
        <a:accent5>
          <a:srgbClr val="BDB6E0"/>
        </a:accent5>
        <a:accent6>
          <a:srgbClr val="8A2DE7"/>
        </a:accent6>
        <a:hlink>
          <a:srgbClr val="993366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4">
        <a:dk1>
          <a:srgbClr val="FFFFCC"/>
        </a:dk1>
        <a:lt1>
          <a:srgbClr val="FFFFFF"/>
        </a:lt1>
        <a:dk2>
          <a:srgbClr val="000066"/>
        </a:dk2>
        <a:lt2>
          <a:srgbClr val="FFFFFF"/>
        </a:lt2>
        <a:accent1>
          <a:srgbClr val="0078F0"/>
        </a:accent1>
        <a:accent2>
          <a:srgbClr val="CCECFF"/>
        </a:accent2>
        <a:accent3>
          <a:srgbClr val="AAAAB8"/>
        </a:accent3>
        <a:accent4>
          <a:srgbClr val="DADADA"/>
        </a:accent4>
        <a:accent5>
          <a:srgbClr val="AABEF6"/>
        </a:accent5>
        <a:accent6>
          <a:srgbClr val="B9D6E7"/>
        </a:accent6>
        <a:hlink>
          <a:srgbClr val="3399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5">
        <a:dk1>
          <a:srgbClr val="00FFFF"/>
        </a:dk1>
        <a:lt1>
          <a:srgbClr val="FFFFFF"/>
        </a:lt1>
        <a:dk2>
          <a:srgbClr val="4E009C"/>
        </a:dk2>
        <a:lt2>
          <a:srgbClr val="FFFFFF"/>
        </a:lt2>
        <a:accent1>
          <a:srgbClr val="00A8A4"/>
        </a:accent1>
        <a:accent2>
          <a:srgbClr val="3399FF"/>
        </a:accent2>
        <a:accent3>
          <a:srgbClr val="B2AACB"/>
        </a:accent3>
        <a:accent4>
          <a:srgbClr val="DADADA"/>
        </a:accent4>
        <a:accent5>
          <a:srgbClr val="AAD1CF"/>
        </a:accent5>
        <a:accent6>
          <a:srgbClr val="2D8A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6">
        <a:dk1>
          <a:srgbClr val="CCCC33"/>
        </a:dk1>
        <a:lt1>
          <a:srgbClr val="FFFFFF"/>
        </a:lt1>
        <a:dk2>
          <a:srgbClr val="003300"/>
        </a:dk2>
        <a:lt2>
          <a:srgbClr val="FFFFCC"/>
        </a:lt2>
        <a:accent1>
          <a:srgbClr val="008000"/>
        </a:accent1>
        <a:accent2>
          <a:srgbClr val="669900"/>
        </a:accent2>
        <a:accent3>
          <a:srgbClr val="AAADAA"/>
        </a:accent3>
        <a:accent4>
          <a:srgbClr val="DADADA"/>
        </a:accent4>
        <a:accent5>
          <a:srgbClr val="AAC0AA"/>
        </a:accent5>
        <a:accent6>
          <a:srgbClr val="5C8A00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7">
        <a:dk1>
          <a:srgbClr val="CCCC99"/>
        </a:dk1>
        <a:lt1>
          <a:srgbClr val="FFFFFF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996633"/>
        </a:accent2>
        <a:accent3>
          <a:srgbClr val="C0AAAA"/>
        </a:accent3>
        <a:accent4>
          <a:srgbClr val="DADADA"/>
        </a:accent4>
        <a:accent5>
          <a:srgbClr val="E2CAAA"/>
        </a:accent5>
        <a:accent6>
          <a:srgbClr val="8A5C2D"/>
        </a:accent6>
        <a:hlink>
          <a:srgbClr val="FFFFCC"/>
        </a:hlink>
        <a:folHlink>
          <a:srgbClr val="DDD8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 Arda Sıralı 8">
        <a:dk1>
          <a:srgbClr val="204162"/>
        </a:dk1>
        <a:lt1>
          <a:srgbClr val="FFFFFF"/>
        </a:lt1>
        <a:dk2>
          <a:srgbClr val="204162"/>
        </a:dk2>
        <a:lt2>
          <a:srgbClr val="003300"/>
        </a:lt2>
        <a:accent1>
          <a:srgbClr val="99CC00"/>
        </a:accent1>
        <a:accent2>
          <a:srgbClr val="336633"/>
        </a:accent2>
        <a:accent3>
          <a:srgbClr val="FFFFFF"/>
        </a:accent3>
        <a:accent4>
          <a:srgbClr val="1A3653"/>
        </a:accent4>
        <a:accent5>
          <a:srgbClr val="CAE2AA"/>
        </a:accent5>
        <a:accent6>
          <a:srgbClr val="2D5C2D"/>
        </a:accent6>
        <a:hlink>
          <a:srgbClr val="6666FF"/>
        </a:hlink>
        <a:folHlink>
          <a:srgbClr val="C5C2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 Arda Sıralı 9">
        <a:dk1>
          <a:srgbClr val="000000"/>
        </a:dk1>
        <a:lt1>
          <a:srgbClr val="FFFFFF"/>
        </a:lt1>
        <a:dk2>
          <a:srgbClr val="1C1C34"/>
        </a:dk2>
        <a:lt2>
          <a:srgbClr val="000066"/>
        </a:lt2>
        <a:accent1>
          <a:srgbClr val="DDDDDD"/>
        </a:accent1>
        <a:accent2>
          <a:srgbClr val="6699CC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5C8AB9"/>
        </a:accent6>
        <a:hlink>
          <a:srgbClr val="005A58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Varsayılan Tasarım">
  <a:themeElements>
    <a:clrScheme name="Varsayılan Tasarı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arsayılan Tasarı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arsayılan Tasarı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arsayılan Tasarı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arsayılan Tasarı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527</TotalTime>
  <Words>236</Words>
  <Application>Microsoft Office PowerPoint</Application>
  <PresentationFormat>Ekran Gösterisi (4:3)</PresentationFormat>
  <Paragraphs>65</Paragraphs>
  <Slides>22</Slides>
  <Notes>0</Notes>
  <HiddenSlides>0</HiddenSlides>
  <MMClips>9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22</vt:i4>
      </vt:variant>
    </vt:vector>
  </HeadingPairs>
  <TitlesOfParts>
    <vt:vector size="27" baseType="lpstr">
      <vt:lpstr>Arial</vt:lpstr>
      <vt:lpstr>Wingdings</vt:lpstr>
      <vt:lpstr>Calibri</vt:lpstr>
      <vt:lpstr>Art Arda Sıralı</vt:lpstr>
      <vt:lpstr>Varsayılan Tasarım</vt:lpstr>
      <vt:lpstr>    FUTBOLDA KOORDİNASYON ÇALIŞMALARI</vt:lpstr>
      <vt:lpstr>FUTBOLDA KOORDİNASYON NİÇİN ÖNEMLİDİR?</vt:lpstr>
      <vt:lpstr>Slayt 3</vt:lpstr>
      <vt:lpstr>KOORDİNASYON NEDİR?</vt:lpstr>
      <vt:lpstr>KOORDİNASYONUN ALT BİLEŞENLERİ</vt:lpstr>
      <vt:lpstr>Slayt 6</vt:lpstr>
      <vt:lpstr>Slayt 7</vt:lpstr>
      <vt:lpstr>KOORDİNASYONU ETKİLEYEN FAKTÖRLER</vt:lpstr>
      <vt:lpstr>Slayt 9</vt:lpstr>
      <vt:lpstr>NASIL GELİŞTİRECEĞİZ ?</vt:lpstr>
      <vt:lpstr>Slayt 11</vt:lpstr>
      <vt:lpstr>Slayt 12</vt:lpstr>
      <vt:lpstr>Dış Koşulların Değiştirilmesi</vt:lpstr>
      <vt:lpstr>Slayt 14</vt:lpstr>
      <vt:lpstr>Hareket kombinasyonlarının birleştirilmesi</vt:lpstr>
      <vt:lpstr>Slayt 16</vt:lpstr>
      <vt:lpstr>Taktik Görevlendirilmelerin Değişikliği</vt:lpstr>
      <vt:lpstr>Zaman Baskısı Altında Çalışma</vt:lpstr>
      <vt:lpstr>Slayt 19</vt:lpstr>
      <vt:lpstr>Oyun Kurallarının Değişikliği</vt:lpstr>
      <vt:lpstr>Alınan Bilgilerde Değişiklik Yapılması</vt:lpstr>
      <vt:lpstr>Slayt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FUTBOLDA KOORDİNASYON NİÇİN ÖNEMLİDİR?</dc:title>
  <dc:creator> </dc:creator>
  <cp:lastModifiedBy>gkhn</cp:lastModifiedBy>
  <cp:revision>29</cp:revision>
  <dcterms:created xsi:type="dcterms:W3CDTF">2006-06-15T09:54:48Z</dcterms:created>
  <dcterms:modified xsi:type="dcterms:W3CDTF">2012-10-22T17:59:35Z</dcterms:modified>
</cp:coreProperties>
</file>