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7"/>
  </p:notesMasterIdLst>
  <p:sldIdLst>
    <p:sldId id="268" r:id="rId2"/>
    <p:sldId id="276" r:id="rId3"/>
    <p:sldId id="267" r:id="rId4"/>
    <p:sldId id="297" r:id="rId5"/>
    <p:sldId id="300" r:id="rId6"/>
    <p:sldId id="299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270" r:id="rId16"/>
    <p:sldId id="271" r:id="rId17"/>
    <p:sldId id="272" r:id="rId18"/>
    <p:sldId id="273" r:id="rId19"/>
    <p:sldId id="280" r:id="rId20"/>
    <p:sldId id="281" r:id="rId21"/>
    <p:sldId id="310" r:id="rId22"/>
    <p:sldId id="311" r:id="rId23"/>
    <p:sldId id="312" r:id="rId24"/>
    <p:sldId id="296" r:id="rId25"/>
    <p:sldId id="282" r:id="rId26"/>
    <p:sldId id="286" r:id="rId27"/>
    <p:sldId id="295" r:id="rId28"/>
    <p:sldId id="289" r:id="rId29"/>
    <p:sldId id="292" r:id="rId30"/>
    <p:sldId id="309" r:id="rId31"/>
    <p:sldId id="274" r:id="rId32"/>
    <p:sldId id="275" r:id="rId33"/>
    <p:sldId id="279" r:id="rId34"/>
    <p:sldId id="278" r:id="rId35"/>
    <p:sldId id="314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01AA82-EC90-402F-B6D3-F136A44C508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D3EC539-CEE7-43D4-BE13-A3E717936118}">
      <dgm:prSet phldrT="[Metin]" custT="1"/>
      <dgm:spPr/>
      <dgm:t>
        <a:bodyPr/>
        <a:lstStyle/>
        <a:p>
          <a:endParaRPr lang="tr-TR" sz="4000" dirty="0"/>
        </a:p>
      </dgm:t>
    </dgm:pt>
    <dgm:pt modelId="{6A983E32-33F1-46FF-BD49-07FB55FCCA0E}" type="parTrans" cxnId="{A1659BC2-B013-4ED6-B1DA-445BE8B23466}">
      <dgm:prSet/>
      <dgm:spPr/>
      <dgm:t>
        <a:bodyPr/>
        <a:lstStyle/>
        <a:p>
          <a:endParaRPr lang="tr-TR"/>
        </a:p>
      </dgm:t>
    </dgm:pt>
    <dgm:pt modelId="{D3971D84-21CC-4738-9CCA-63023382D292}" type="sibTrans" cxnId="{A1659BC2-B013-4ED6-B1DA-445BE8B23466}">
      <dgm:prSet/>
      <dgm:spPr/>
      <dgm:t>
        <a:bodyPr/>
        <a:lstStyle/>
        <a:p>
          <a:endParaRPr lang="tr-TR"/>
        </a:p>
      </dgm:t>
    </dgm:pt>
    <dgm:pt modelId="{B19BEFD4-3581-48C6-82D9-C6573E1BD76F}">
      <dgm:prSet phldrT="[Metin]" custT="1"/>
      <dgm:spPr/>
      <dgm:t>
        <a:bodyPr/>
        <a:lstStyle/>
        <a:p>
          <a:endParaRPr lang="tr-TR" sz="5500" dirty="0"/>
        </a:p>
      </dgm:t>
    </dgm:pt>
    <dgm:pt modelId="{6B584254-3192-48FA-B708-3152CAA72057}" type="parTrans" cxnId="{0818A52A-736D-4C35-9F3C-E830F1031429}">
      <dgm:prSet/>
      <dgm:spPr/>
      <dgm:t>
        <a:bodyPr/>
        <a:lstStyle/>
        <a:p>
          <a:endParaRPr lang="tr-TR"/>
        </a:p>
      </dgm:t>
    </dgm:pt>
    <dgm:pt modelId="{37FE8EC7-85C0-4E97-B0E7-7A32ADCA96A7}" type="sibTrans" cxnId="{0818A52A-736D-4C35-9F3C-E830F1031429}">
      <dgm:prSet/>
      <dgm:spPr/>
      <dgm:t>
        <a:bodyPr/>
        <a:lstStyle/>
        <a:p>
          <a:endParaRPr lang="tr-TR"/>
        </a:p>
      </dgm:t>
    </dgm:pt>
    <dgm:pt modelId="{E5226683-93BE-46FE-AF11-0244AB5E06D4}">
      <dgm:prSet phldrT="[Metin]"/>
      <dgm:spPr/>
      <dgm:t>
        <a:bodyPr>
          <a:scene3d>
            <a:camera prst="orthographicFront">
              <a:rot lat="0" lon="20999997" rev="0"/>
            </a:camera>
            <a:lightRig rig="threePt" dir="t"/>
          </a:scene3d>
        </a:bodyPr>
        <a:lstStyle/>
        <a:p>
          <a:r>
            <a:rPr lang="tr-TR" dirty="0" smtClean="0"/>
            <a:t>HAYAT FELSEFESİ</a:t>
          </a:r>
          <a:endParaRPr lang="tr-TR" dirty="0"/>
        </a:p>
      </dgm:t>
    </dgm:pt>
    <dgm:pt modelId="{A80797DA-691F-40FB-8E51-3013DC1F4ECC}" type="parTrans" cxnId="{57FB82C4-2953-4C7A-944E-A90927AD89EF}">
      <dgm:prSet/>
      <dgm:spPr/>
      <dgm:t>
        <a:bodyPr/>
        <a:lstStyle/>
        <a:p>
          <a:endParaRPr lang="tr-TR"/>
        </a:p>
      </dgm:t>
    </dgm:pt>
    <dgm:pt modelId="{2DFF7F34-9027-4DE0-AD07-E7A078661E17}" type="sibTrans" cxnId="{57FB82C4-2953-4C7A-944E-A90927AD89EF}">
      <dgm:prSet/>
      <dgm:spPr/>
      <dgm:t>
        <a:bodyPr/>
        <a:lstStyle/>
        <a:p>
          <a:endParaRPr lang="tr-TR"/>
        </a:p>
      </dgm:t>
    </dgm:pt>
    <dgm:pt modelId="{C0DBF58B-5110-4D0A-A1D6-DE5E90B37F93}" type="pres">
      <dgm:prSet presAssocID="{A901AA82-EC90-402F-B6D3-F136A44C5088}" presName="Name0" presStyleCnt="0">
        <dgm:presLayoutVars>
          <dgm:dir/>
          <dgm:animLvl val="lvl"/>
          <dgm:resizeHandles val="exact"/>
        </dgm:presLayoutVars>
      </dgm:prSet>
      <dgm:spPr/>
    </dgm:pt>
    <dgm:pt modelId="{11189D01-65F4-4E8A-A3E1-0107893ED128}" type="pres">
      <dgm:prSet presAssocID="{4D3EC539-CEE7-43D4-BE13-A3E717936118}" presName="Name8" presStyleCnt="0"/>
      <dgm:spPr/>
    </dgm:pt>
    <dgm:pt modelId="{16B39DB6-3BAD-482E-831B-66871970B135}" type="pres">
      <dgm:prSet presAssocID="{4D3EC539-CEE7-43D4-BE13-A3E71793611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7D5600-5CFC-4D81-B468-99079DD944C5}" type="pres">
      <dgm:prSet presAssocID="{4D3EC539-CEE7-43D4-BE13-A3E71793611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981A6C-B81F-4BF7-BF06-FF4E8C2EF6DF}" type="pres">
      <dgm:prSet presAssocID="{B19BEFD4-3581-48C6-82D9-C6573E1BD76F}" presName="Name8" presStyleCnt="0"/>
      <dgm:spPr/>
    </dgm:pt>
    <dgm:pt modelId="{70321A7B-9228-4ECB-A15F-A1FDD72F0666}" type="pres">
      <dgm:prSet presAssocID="{B19BEFD4-3581-48C6-82D9-C6573E1BD76F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78C969-94A7-4E30-BBA5-0B396717479F}" type="pres">
      <dgm:prSet presAssocID="{B19BEFD4-3581-48C6-82D9-C6573E1BD7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858C04-C060-4995-A70F-829192EDCEA5}" type="pres">
      <dgm:prSet presAssocID="{E5226683-93BE-46FE-AF11-0244AB5E06D4}" presName="Name8" presStyleCnt="0"/>
      <dgm:spPr/>
    </dgm:pt>
    <dgm:pt modelId="{5503B3D1-2850-4088-94CC-A485AF9908F8}" type="pres">
      <dgm:prSet presAssocID="{E5226683-93BE-46FE-AF11-0244AB5E06D4}" presName="level" presStyleLbl="node1" presStyleIdx="2" presStyleCnt="3" custLinFactNeighborY="12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2B0E22-02DC-4A08-B6EB-7B3534145C5A}" type="pres">
      <dgm:prSet presAssocID="{E5226683-93BE-46FE-AF11-0244AB5E06D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25A0D9C-8FC5-47C4-9A0A-5A98B17EFE8A}" type="presOf" srcId="{4D3EC539-CEE7-43D4-BE13-A3E717936118}" destId="{B37D5600-5CFC-4D81-B468-99079DD944C5}" srcOrd="1" destOrd="0" presId="urn:microsoft.com/office/officeart/2005/8/layout/pyramid1"/>
    <dgm:cxn modelId="{0818A52A-736D-4C35-9F3C-E830F1031429}" srcId="{A901AA82-EC90-402F-B6D3-F136A44C5088}" destId="{B19BEFD4-3581-48C6-82D9-C6573E1BD76F}" srcOrd="1" destOrd="0" parTransId="{6B584254-3192-48FA-B708-3152CAA72057}" sibTransId="{37FE8EC7-85C0-4E97-B0E7-7A32ADCA96A7}"/>
    <dgm:cxn modelId="{A1659BC2-B013-4ED6-B1DA-445BE8B23466}" srcId="{A901AA82-EC90-402F-B6D3-F136A44C5088}" destId="{4D3EC539-CEE7-43D4-BE13-A3E717936118}" srcOrd="0" destOrd="0" parTransId="{6A983E32-33F1-46FF-BD49-07FB55FCCA0E}" sibTransId="{D3971D84-21CC-4738-9CCA-63023382D292}"/>
    <dgm:cxn modelId="{A4B11D9E-F1EF-4DD8-BA1E-0F468457821A}" type="presOf" srcId="{E5226683-93BE-46FE-AF11-0244AB5E06D4}" destId="{5503B3D1-2850-4088-94CC-A485AF9908F8}" srcOrd="0" destOrd="0" presId="urn:microsoft.com/office/officeart/2005/8/layout/pyramid1"/>
    <dgm:cxn modelId="{E9BF0C82-2232-4490-AD00-4218ED283585}" type="presOf" srcId="{B19BEFD4-3581-48C6-82D9-C6573E1BD76F}" destId="{70321A7B-9228-4ECB-A15F-A1FDD72F0666}" srcOrd="0" destOrd="0" presId="urn:microsoft.com/office/officeart/2005/8/layout/pyramid1"/>
    <dgm:cxn modelId="{A874B08A-5EAB-49A9-85B4-A4071DF480F4}" type="presOf" srcId="{A901AA82-EC90-402F-B6D3-F136A44C5088}" destId="{C0DBF58B-5110-4D0A-A1D6-DE5E90B37F93}" srcOrd="0" destOrd="0" presId="urn:microsoft.com/office/officeart/2005/8/layout/pyramid1"/>
    <dgm:cxn modelId="{B02B9DC7-AC90-4BCB-A182-32AEC8A17B18}" type="presOf" srcId="{B19BEFD4-3581-48C6-82D9-C6573E1BD76F}" destId="{2B78C969-94A7-4E30-BBA5-0B396717479F}" srcOrd="1" destOrd="0" presId="urn:microsoft.com/office/officeart/2005/8/layout/pyramid1"/>
    <dgm:cxn modelId="{F66DCE09-C860-4A8A-8657-7F72540F7D8A}" type="presOf" srcId="{4D3EC539-CEE7-43D4-BE13-A3E717936118}" destId="{16B39DB6-3BAD-482E-831B-66871970B135}" srcOrd="0" destOrd="0" presId="urn:microsoft.com/office/officeart/2005/8/layout/pyramid1"/>
    <dgm:cxn modelId="{AAA48AE7-E41F-4BF9-925C-633ABB44F772}" type="presOf" srcId="{E5226683-93BE-46FE-AF11-0244AB5E06D4}" destId="{462B0E22-02DC-4A08-B6EB-7B3534145C5A}" srcOrd="1" destOrd="0" presId="urn:microsoft.com/office/officeart/2005/8/layout/pyramid1"/>
    <dgm:cxn modelId="{57FB82C4-2953-4C7A-944E-A90927AD89EF}" srcId="{A901AA82-EC90-402F-B6D3-F136A44C5088}" destId="{E5226683-93BE-46FE-AF11-0244AB5E06D4}" srcOrd="2" destOrd="0" parTransId="{A80797DA-691F-40FB-8E51-3013DC1F4ECC}" sibTransId="{2DFF7F34-9027-4DE0-AD07-E7A078661E17}"/>
    <dgm:cxn modelId="{F36A4550-B34B-40F2-98FD-A37822F94784}" type="presParOf" srcId="{C0DBF58B-5110-4D0A-A1D6-DE5E90B37F93}" destId="{11189D01-65F4-4E8A-A3E1-0107893ED128}" srcOrd="0" destOrd="0" presId="urn:microsoft.com/office/officeart/2005/8/layout/pyramid1"/>
    <dgm:cxn modelId="{D8E6082E-E13A-45D4-8B73-1222DD25C947}" type="presParOf" srcId="{11189D01-65F4-4E8A-A3E1-0107893ED128}" destId="{16B39DB6-3BAD-482E-831B-66871970B135}" srcOrd="0" destOrd="0" presId="urn:microsoft.com/office/officeart/2005/8/layout/pyramid1"/>
    <dgm:cxn modelId="{A164D3CF-ACF9-43BA-B2CC-F6D2A844753E}" type="presParOf" srcId="{11189D01-65F4-4E8A-A3E1-0107893ED128}" destId="{B37D5600-5CFC-4D81-B468-99079DD944C5}" srcOrd="1" destOrd="0" presId="urn:microsoft.com/office/officeart/2005/8/layout/pyramid1"/>
    <dgm:cxn modelId="{446C4E50-E4DA-42BF-A8AB-3736937B9114}" type="presParOf" srcId="{C0DBF58B-5110-4D0A-A1D6-DE5E90B37F93}" destId="{C9981A6C-B81F-4BF7-BF06-FF4E8C2EF6DF}" srcOrd="1" destOrd="0" presId="urn:microsoft.com/office/officeart/2005/8/layout/pyramid1"/>
    <dgm:cxn modelId="{65F293EF-8F3C-4955-AF9E-44F121774A26}" type="presParOf" srcId="{C9981A6C-B81F-4BF7-BF06-FF4E8C2EF6DF}" destId="{70321A7B-9228-4ECB-A15F-A1FDD72F0666}" srcOrd="0" destOrd="0" presId="urn:microsoft.com/office/officeart/2005/8/layout/pyramid1"/>
    <dgm:cxn modelId="{CD150950-75CE-4B78-A4EE-6B314F3F1FBC}" type="presParOf" srcId="{C9981A6C-B81F-4BF7-BF06-FF4E8C2EF6DF}" destId="{2B78C969-94A7-4E30-BBA5-0B396717479F}" srcOrd="1" destOrd="0" presId="urn:microsoft.com/office/officeart/2005/8/layout/pyramid1"/>
    <dgm:cxn modelId="{3DA8130E-1F67-4FAD-BCAF-E443512F490F}" type="presParOf" srcId="{C0DBF58B-5110-4D0A-A1D6-DE5E90B37F93}" destId="{01858C04-C060-4995-A70F-829192EDCEA5}" srcOrd="2" destOrd="0" presId="urn:microsoft.com/office/officeart/2005/8/layout/pyramid1"/>
    <dgm:cxn modelId="{37814463-6603-478D-A718-5001FDF3CD01}" type="presParOf" srcId="{01858C04-C060-4995-A70F-829192EDCEA5}" destId="{5503B3D1-2850-4088-94CC-A485AF9908F8}" srcOrd="0" destOrd="0" presId="urn:microsoft.com/office/officeart/2005/8/layout/pyramid1"/>
    <dgm:cxn modelId="{0EAE0F96-082F-4B39-B03B-EEE0EEFC2BB4}" type="presParOf" srcId="{01858C04-C060-4995-A70F-829192EDCEA5}" destId="{462B0E22-02DC-4A08-B6EB-7B3534145C5A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01AA82-EC90-402F-B6D3-F136A44C508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D3EC539-CEE7-43D4-BE13-A3E717936118}">
      <dgm:prSet phldrT="[Metin]" custT="1"/>
      <dgm:spPr/>
      <dgm:t>
        <a:bodyPr/>
        <a:lstStyle/>
        <a:p>
          <a:endParaRPr lang="tr-TR" sz="4000" dirty="0"/>
        </a:p>
      </dgm:t>
    </dgm:pt>
    <dgm:pt modelId="{6A983E32-33F1-46FF-BD49-07FB55FCCA0E}" type="parTrans" cxnId="{A1659BC2-B013-4ED6-B1DA-445BE8B23466}">
      <dgm:prSet/>
      <dgm:spPr/>
      <dgm:t>
        <a:bodyPr/>
        <a:lstStyle/>
        <a:p>
          <a:endParaRPr lang="tr-TR"/>
        </a:p>
      </dgm:t>
    </dgm:pt>
    <dgm:pt modelId="{D3971D84-21CC-4738-9CCA-63023382D292}" type="sibTrans" cxnId="{A1659BC2-B013-4ED6-B1DA-445BE8B23466}">
      <dgm:prSet/>
      <dgm:spPr/>
      <dgm:t>
        <a:bodyPr/>
        <a:lstStyle/>
        <a:p>
          <a:endParaRPr lang="tr-TR"/>
        </a:p>
      </dgm:t>
    </dgm:pt>
    <dgm:pt modelId="{B19BEFD4-3581-48C6-82D9-C6573E1BD76F}">
      <dgm:prSet phldrT="[Metin]" custT="1"/>
      <dgm:spPr/>
      <dgm:t>
        <a:bodyPr/>
        <a:lstStyle/>
        <a:p>
          <a:r>
            <a:rPr lang="tr-TR" sz="5500" dirty="0" smtClean="0"/>
            <a:t>SPOR FELSEFESİ</a:t>
          </a:r>
          <a:endParaRPr lang="tr-TR" sz="5500" dirty="0"/>
        </a:p>
      </dgm:t>
    </dgm:pt>
    <dgm:pt modelId="{6B584254-3192-48FA-B708-3152CAA72057}" type="parTrans" cxnId="{0818A52A-736D-4C35-9F3C-E830F1031429}">
      <dgm:prSet/>
      <dgm:spPr/>
      <dgm:t>
        <a:bodyPr/>
        <a:lstStyle/>
        <a:p>
          <a:endParaRPr lang="tr-TR"/>
        </a:p>
      </dgm:t>
    </dgm:pt>
    <dgm:pt modelId="{37FE8EC7-85C0-4E97-B0E7-7A32ADCA96A7}" type="sibTrans" cxnId="{0818A52A-736D-4C35-9F3C-E830F1031429}">
      <dgm:prSet/>
      <dgm:spPr/>
      <dgm:t>
        <a:bodyPr/>
        <a:lstStyle/>
        <a:p>
          <a:endParaRPr lang="tr-TR"/>
        </a:p>
      </dgm:t>
    </dgm:pt>
    <dgm:pt modelId="{E5226683-93BE-46FE-AF11-0244AB5E06D4}">
      <dgm:prSet phldrT="[Metin]"/>
      <dgm:spPr/>
      <dgm:t>
        <a:bodyPr>
          <a:scene3d>
            <a:camera prst="orthographicFront">
              <a:rot lat="0" lon="20999997" rev="0"/>
            </a:camera>
            <a:lightRig rig="threePt" dir="t"/>
          </a:scene3d>
        </a:bodyPr>
        <a:lstStyle/>
        <a:p>
          <a:r>
            <a:rPr lang="tr-TR" dirty="0" smtClean="0"/>
            <a:t>HAYAT FELSEFESİ</a:t>
          </a:r>
          <a:endParaRPr lang="tr-TR" dirty="0"/>
        </a:p>
      </dgm:t>
    </dgm:pt>
    <dgm:pt modelId="{A80797DA-691F-40FB-8E51-3013DC1F4ECC}" type="parTrans" cxnId="{57FB82C4-2953-4C7A-944E-A90927AD89EF}">
      <dgm:prSet/>
      <dgm:spPr/>
      <dgm:t>
        <a:bodyPr/>
        <a:lstStyle/>
        <a:p>
          <a:endParaRPr lang="tr-TR"/>
        </a:p>
      </dgm:t>
    </dgm:pt>
    <dgm:pt modelId="{2DFF7F34-9027-4DE0-AD07-E7A078661E17}" type="sibTrans" cxnId="{57FB82C4-2953-4C7A-944E-A90927AD89EF}">
      <dgm:prSet/>
      <dgm:spPr/>
      <dgm:t>
        <a:bodyPr/>
        <a:lstStyle/>
        <a:p>
          <a:endParaRPr lang="tr-TR"/>
        </a:p>
      </dgm:t>
    </dgm:pt>
    <dgm:pt modelId="{C0DBF58B-5110-4D0A-A1D6-DE5E90B37F93}" type="pres">
      <dgm:prSet presAssocID="{A901AA82-EC90-402F-B6D3-F136A44C5088}" presName="Name0" presStyleCnt="0">
        <dgm:presLayoutVars>
          <dgm:dir/>
          <dgm:animLvl val="lvl"/>
          <dgm:resizeHandles val="exact"/>
        </dgm:presLayoutVars>
      </dgm:prSet>
      <dgm:spPr/>
    </dgm:pt>
    <dgm:pt modelId="{11189D01-65F4-4E8A-A3E1-0107893ED128}" type="pres">
      <dgm:prSet presAssocID="{4D3EC539-CEE7-43D4-BE13-A3E717936118}" presName="Name8" presStyleCnt="0"/>
      <dgm:spPr/>
    </dgm:pt>
    <dgm:pt modelId="{16B39DB6-3BAD-482E-831B-66871970B135}" type="pres">
      <dgm:prSet presAssocID="{4D3EC539-CEE7-43D4-BE13-A3E71793611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7D5600-5CFC-4D81-B468-99079DD944C5}" type="pres">
      <dgm:prSet presAssocID="{4D3EC539-CEE7-43D4-BE13-A3E71793611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981A6C-B81F-4BF7-BF06-FF4E8C2EF6DF}" type="pres">
      <dgm:prSet presAssocID="{B19BEFD4-3581-48C6-82D9-C6573E1BD76F}" presName="Name8" presStyleCnt="0"/>
      <dgm:spPr/>
    </dgm:pt>
    <dgm:pt modelId="{70321A7B-9228-4ECB-A15F-A1FDD72F0666}" type="pres">
      <dgm:prSet presAssocID="{B19BEFD4-3581-48C6-82D9-C6573E1BD76F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78C969-94A7-4E30-BBA5-0B396717479F}" type="pres">
      <dgm:prSet presAssocID="{B19BEFD4-3581-48C6-82D9-C6573E1BD7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858C04-C060-4995-A70F-829192EDCEA5}" type="pres">
      <dgm:prSet presAssocID="{E5226683-93BE-46FE-AF11-0244AB5E06D4}" presName="Name8" presStyleCnt="0"/>
      <dgm:spPr/>
    </dgm:pt>
    <dgm:pt modelId="{5503B3D1-2850-4088-94CC-A485AF9908F8}" type="pres">
      <dgm:prSet presAssocID="{E5226683-93BE-46FE-AF11-0244AB5E06D4}" presName="level" presStyleLbl="node1" presStyleIdx="2" presStyleCnt="3" custLinFactNeighborY="12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2B0E22-02DC-4A08-B6EB-7B3534145C5A}" type="pres">
      <dgm:prSet presAssocID="{E5226683-93BE-46FE-AF11-0244AB5E06D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AB9DF6B-CB94-4994-8745-7BA6EDDD6132}" type="presOf" srcId="{4D3EC539-CEE7-43D4-BE13-A3E717936118}" destId="{B37D5600-5CFC-4D81-B468-99079DD944C5}" srcOrd="1" destOrd="0" presId="urn:microsoft.com/office/officeart/2005/8/layout/pyramid1"/>
    <dgm:cxn modelId="{C303E4A7-4C6F-4A7C-B5DD-19EE0A9A13F3}" type="presOf" srcId="{4D3EC539-CEE7-43D4-BE13-A3E717936118}" destId="{16B39DB6-3BAD-482E-831B-66871970B135}" srcOrd="0" destOrd="0" presId="urn:microsoft.com/office/officeart/2005/8/layout/pyramid1"/>
    <dgm:cxn modelId="{0818A52A-736D-4C35-9F3C-E830F1031429}" srcId="{A901AA82-EC90-402F-B6D3-F136A44C5088}" destId="{B19BEFD4-3581-48C6-82D9-C6573E1BD76F}" srcOrd="1" destOrd="0" parTransId="{6B584254-3192-48FA-B708-3152CAA72057}" sibTransId="{37FE8EC7-85C0-4E97-B0E7-7A32ADCA96A7}"/>
    <dgm:cxn modelId="{DC34F2CF-C69A-4760-9FA8-EF303CF1A6AD}" type="presOf" srcId="{E5226683-93BE-46FE-AF11-0244AB5E06D4}" destId="{462B0E22-02DC-4A08-B6EB-7B3534145C5A}" srcOrd="1" destOrd="0" presId="urn:microsoft.com/office/officeart/2005/8/layout/pyramid1"/>
    <dgm:cxn modelId="{A1659BC2-B013-4ED6-B1DA-445BE8B23466}" srcId="{A901AA82-EC90-402F-B6D3-F136A44C5088}" destId="{4D3EC539-CEE7-43D4-BE13-A3E717936118}" srcOrd="0" destOrd="0" parTransId="{6A983E32-33F1-46FF-BD49-07FB55FCCA0E}" sibTransId="{D3971D84-21CC-4738-9CCA-63023382D292}"/>
    <dgm:cxn modelId="{EE9819BB-8B69-4C12-BC02-DD5EA7E6B820}" type="presOf" srcId="{A901AA82-EC90-402F-B6D3-F136A44C5088}" destId="{C0DBF58B-5110-4D0A-A1D6-DE5E90B37F93}" srcOrd="0" destOrd="0" presId="urn:microsoft.com/office/officeart/2005/8/layout/pyramid1"/>
    <dgm:cxn modelId="{9FB7223C-42DA-49E7-BC07-5FAF66C79272}" type="presOf" srcId="{B19BEFD4-3581-48C6-82D9-C6573E1BD76F}" destId="{70321A7B-9228-4ECB-A15F-A1FDD72F0666}" srcOrd="0" destOrd="0" presId="urn:microsoft.com/office/officeart/2005/8/layout/pyramid1"/>
    <dgm:cxn modelId="{A92B150A-7AF1-4E00-ADE3-AB805DD2007B}" type="presOf" srcId="{E5226683-93BE-46FE-AF11-0244AB5E06D4}" destId="{5503B3D1-2850-4088-94CC-A485AF9908F8}" srcOrd="0" destOrd="0" presId="urn:microsoft.com/office/officeart/2005/8/layout/pyramid1"/>
    <dgm:cxn modelId="{BC11C932-9E2C-457E-B585-62F9CFC5F56E}" type="presOf" srcId="{B19BEFD4-3581-48C6-82D9-C6573E1BD76F}" destId="{2B78C969-94A7-4E30-BBA5-0B396717479F}" srcOrd="1" destOrd="0" presId="urn:microsoft.com/office/officeart/2005/8/layout/pyramid1"/>
    <dgm:cxn modelId="{57FB82C4-2953-4C7A-944E-A90927AD89EF}" srcId="{A901AA82-EC90-402F-B6D3-F136A44C5088}" destId="{E5226683-93BE-46FE-AF11-0244AB5E06D4}" srcOrd="2" destOrd="0" parTransId="{A80797DA-691F-40FB-8E51-3013DC1F4ECC}" sibTransId="{2DFF7F34-9027-4DE0-AD07-E7A078661E17}"/>
    <dgm:cxn modelId="{9E52CD5E-2097-4A63-978A-D85207D48EC9}" type="presParOf" srcId="{C0DBF58B-5110-4D0A-A1D6-DE5E90B37F93}" destId="{11189D01-65F4-4E8A-A3E1-0107893ED128}" srcOrd="0" destOrd="0" presId="urn:microsoft.com/office/officeart/2005/8/layout/pyramid1"/>
    <dgm:cxn modelId="{085D698B-3726-4F00-8A43-52532C38787A}" type="presParOf" srcId="{11189D01-65F4-4E8A-A3E1-0107893ED128}" destId="{16B39DB6-3BAD-482E-831B-66871970B135}" srcOrd="0" destOrd="0" presId="urn:microsoft.com/office/officeart/2005/8/layout/pyramid1"/>
    <dgm:cxn modelId="{91C756A5-B182-4C2C-8B6C-F70549CDC5C6}" type="presParOf" srcId="{11189D01-65F4-4E8A-A3E1-0107893ED128}" destId="{B37D5600-5CFC-4D81-B468-99079DD944C5}" srcOrd="1" destOrd="0" presId="urn:microsoft.com/office/officeart/2005/8/layout/pyramid1"/>
    <dgm:cxn modelId="{E9AC8149-B324-46F4-865E-5BD38EFC04D1}" type="presParOf" srcId="{C0DBF58B-5110-4D0A-A1D6-DE5E90B37F93}" destId="{C9981A6C-B81F-4BF7-BF06-FF4E8C2EF6DF}" srcOrd="1" destOrd="0" presId="urn:microsoft.com/office/officeart/2005/8/layout/pyramid1"/>
    <dgm:cxn modelId="{6D95D3EB-AD54-4CFF-A146-D6F2EDAECCC7}" type="presParOf" srcId="{C9981A6C-B81F-4BF7-BF06-FF4E8C2EF6DF}" destId="{70321A7B-9228-4ECB-A15F-A1FDD72F0666}" srcOrd="0" destOrd="0" presId="urn:microsoft.com/office/officeart/2005/8/layout/pyramid1"/>
    <dgm:cxn modelId="{79868338-0182-4D4F-8085-646569838508}" type="presParOf" srcId="{C9981A6C-B81F-4BF7-BF06-FF4E8C2EF6DF}" destId="{2B78C969-94A7-4E30-BBA5-0B396717479F}" srcOrd="1" destOrd="0" presId="urn:microsoft.com/office/officeart/2005/8/layout/pyramid1"/>
    <dgm:cxn modelId="{780131AE-09CA-4330-BBC2-18EC5F9334A2}" type="presParOf" srcId="{C0DBF58B-5110-4D0A-A1D6-DE5E90B37F93}" destId="{01858C04-C060-4995-A70F-829192EDCEA5}" srcOrd="2" destOrd="0" presId="urn:microsoft.com/office/officeart/2005/8/layout/pyramid1"/>
    <dgm:cxn modelId="{A977F32D-9A64-4A4B-A139-C987C90299A0}" type="presParOf" srcId="{01858C04-C060-4995-A70F-829192EDCEA5}" destId="{5503B3D1-2850-4088-94CC-A485AF9908F8}" srcOrd="0" destOrd="0" presId="urn:microsoft.com/office/officeart/2005/8/layout/pyramid1"/>
    <dgm:cxn modelId="{63EA5A34-1B8B-4433-9CA6-021FF827ACE5}" type="presParOf" srcId="{01858C04-C060-4995-A70F-829192EDCEA5}" destId="{462B0E22-02DC-4A08-B6EB-7B3534145C5A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01AA82-EC90-402F-B6D3-F136A44C508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D3EC539-CEE7-43D4-BE13-A3E717936118}">
      <dgm:prSet phldrT="[Metin]" custT="1"/>
      <dgm:spPr/>
      <dgm:t>
        <a:bodyPr/>
        <a:lstStyle/>
        <a:p>
          <a:endParaRPr lang="tr-TR" sz="2800" dirty="0" smtClean="0"/>
        </a:p>
        <a:p>
          <a:endParaRPr lang="tr-TR" sz="2800" dirty="0" smtClean="0"/>
        </a:p>
        <a:p>
          <a:r>
            <a:rPr lang="tr-TR" sz="2800" dirty="0" smtClean="0"/>
            <a:t>ANTRENÖRLÜK </a:t>
          </a:r>
        </a:p>
        <a:p>
          <a:r>
            <a:rPr lang="tr-TR" sz="2800" dirty="0" smtClean="0"/>
            <a:t>FELSEFESİ</a:t>
          </a:r>
          <a:endParaRPr lang="tr-TR" sz="2800" dirty="0"/>
        </a:p>
      </dgm:t>
    </dgm:pt>
    <dgm:pt modelId="{6A983E32-33F1-46FF-BD49-07FB55FCCA0E}" type="parTrans" cxnId="{A1659BC2-B013-4ED6-B1DA-445BE8B23466}">
      <dgm:prSet/>
      <dgm:spPr/>
      <dgm:t>
        <a:bodyPr/>
        <a:lstStyle/>
        <a:p>
          <a:endParaRPr lang="tr-TR"/>
        </a:p>
      </dgm:t>
    </dgm:pt>
    <dgm:pt modelId="{D3971D84-21CC-4738-9CCA-63023382D292}" type="sibTrans" cxnId="{A1659BC2-B013-4ED6-B1DA-445BE8B23466}">
      <dgm:prSet/>
      <dgm:spPr/>
      <dgm:t>
        <a:bodyPr/>
        <a:lstStyle/>
        <a:p>
          <a:endParaRPr lang="tr-TR"/>
        </a:p>
      </dgm:t>
    </dgm:pt>
    <dgm:pt modelId="{B19BEFD4-3581-48C6-82D9-C6573E1BD76F}">
      <dgm:prSet phldrT="[Metin]" custT="1"/>
      <dgm:spPr/>
      <dgm:t>
        <a:bodyPr/>
        <a:lstStyle/>
        <a:p>
          <a:r>
            <a:rPr lang="tr-TR" sz="3200" dirty="0" smtClean="0"/>
            <a:t>SPOR FELSEFESİ</a:t>
          </a:r>
          <a:endParaRPr lang="tr-TR" sz="3200" dirty="0"/>
        </a:p>
      </dgm:t>
    </dgm:pt>
    <dgm:pt modelId="{6B584254-3192-48FA-B708-3152CAA72057}" type="parTrans" cxnId="{0818A52A-736D-4C35-9F3C-E830F1031429}">
      <dgm:prSet/>
      <dgm:spPr/>
      <dgm:t>
        <a:bodyPr/>
        <a:lstStyle/>
        <a:p>
          <a:endParaRPr lang="tr-TR"/>
        </a:p>
      </dgm:t>
    </dgm:pt>
    <dgm:pt modelId="{37FE8EC7-85C0-4E97-B0E7-7A32ADCA96A7}" type="sibTrans" cxnId="{0818A52A-736D-4C35-9F3C-E830F1031429}">
      <dgm:prSet/>
      <dgm:spPr/>
      <dgm:t>
        <a:bodyPr/>
        <a:lstStyle/>
        <a:p>
          <a:endParaRPr lang="tr-TR"/>
        </a:p>
      </dgm:t>
    </dgm:pt>
    <dgm:pt modelId="{E5226683-93BE-46FE-AF11-0244AB5E06D4}">
      <dgm:prSet phldrT="[Metin]" custT="1"/>
      <dgm:spPr/>
      <dgm:t>
        <a:bodyPr>
          <a:scene3d>
            <a:camera prst="orthographicFront">
              <a:rot lat="0" lon="20999997" rev="0"/>
            </a:camera>
            <a:lightRig rig="threePt" dir="t"/>
          </a:scene3d>
        </a:bodyPr>
        <a:lstStyle/>
        <a:p>
          <a:r>
            <a:rPr lang="tr-TR" sz="3600" dirty="0" smtClean="0"/>
            <a:t>HAYAT FELSEFESİ</a:t>
          </a:r>
          <a:endParaRPr lang="tr-TR" sz="3600" dirty="0"/>
        </a:p>
      </dgm:t>
    </dgm:pt>
    <dgm:pt modelId="{A80797DA-691F-40FB-8E51-3013DC1F4ECC}" type="parTrans" cxnId="{57FB82C4-2953-4C7A-944E-A90927AD89EF}">
      <dgm:prSet/>
      <dgm:spPr/>
      <dgm:t>
        <a:bodyPr/>
        <a:lstStyle/>
        <a:p>
          <a:endParaRPr lang="tr-TR"/>
        </a:p>
      </dgm:t>
    </dgm:pt>
    <dgm:pt modelId="{2DFF7F34-9027-4DE0-AD07-E7A078661E17}" type="sibTrans" cxnId="{57FB82C4-2953-4C7A-944E-A90927AD89EF}">
      <dgm:prSet/>
      <dgm:spPr/>
      <dgm:t>
        <a:bodyPr/>
        <a:lstStyle/>
        <a:p>
          <a:endParaRPr lang="tr-TR"/>
        </a:p>
      </dgm:t>
    </dgm:pt>
    <dgm:pt modelId="{C0DBF58B-5110-4D0A-A1D6-DE5E90B37F93}" type="pres">
      <dgm:prSet presAssocID="{A901AA82-EC90-402F-B6D3-F136A44C5088}" presName="Name0" presStyleCnt="0">
        <dgm:presLayoutVars>
          <dgm:dir/>
          <dgm:animLvl val="lvl"/>
          <dgm:resizeHandles val="exact"/>
        </dgm:presLayoutVars>
      </dgm:prSet>
      <dgm:spPr/>
    </dgm:pt>
    <dgm:pt modelId="{11189D01-65F4-4E8A-A3E1-0107893ED128}" type="pres">
      <dgm:prSet presAssocID="{4D3EC539-CEE7-43D4-BE13-A3E717936118}" presName="Name8" presStyleCnt="0"/>
      <dgm:spPr/>
    </dgm:pt>
    <dgm:pt modelId="{16B39DB6-3BAD-482E-831B-66871970B135}" type="pres">
      <dgm:prSet presAssocID="{4D3EC539-CEE7-43D4-BE13-A3E71793611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7D5600-5CFC-4D81-B468-99079DD944C5}" type="pres">
      <dgm:prSet presAssocID="{4D3EC539-CEE7-43D4-BE13-A3E71793611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981A6C-B81F-4BF7-BF06-FF4E8C2EF6DF}" type="pres">
      <dgm:prSet presAssocID="{B19BEFD4-3581-48C6-82D9-C6573E1BD76F}" presName="Name8" presStyleCnt="0"/>
      <dgm:spPr/>
    </dgm:pt>
    <dgm:pt modelId="{70321A7B-9228-4ECB-A15F-A1FDD72F0666}" type="pres">
      <dgm:prSet presAssocID="{B19BEFD4-3581-48C6-82D9-C6573E1BD76F}" presName="level" presStyleLbl="node1" presStyleIdx="1" presStyleCnt="3" custScaleY="47296" custLinFactNeighborY="414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B78C969-94A7-4E30-BBA5-0B396717479F}" type="pres">
      <dgm:prSet presAssocID="{B19BEFD4-3581-48C6-82D9-C6573E1BD7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858C04-C060-4995-A70F-829192EDCEA5}" type="pres">
      <dgm:prSet presAssocID="{E5226683-93BE-46FE-AF11-0244AB5E06D4}" presName="Name8" presStyleCnt="0"/>
      <dgm:spPr/>
    </dgm:pt>
    <dgm:pt modelId="{5503B3D1-2850-4088-94CC-A485AF9908F8}" type="pres">
      <dgm:prSet presAssocID="{E5226683-93BE-46FE-AF11-0244AB5E06D4}" presName="level" presStyleLbl="node1" presStyleIdx="2" presStyleCnt="3" custScaleY="77257" custLinFactNeighborY="12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62B0E22-02DC-4A08-B6EB-7B3534145C5A}" type="pres">
      <dgm:prSet presAssocID="{E5226683-93BE-46FE-AF11-0244AB5E06D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818A52A-736D-4C35-9F3C-E830F1031429}" srcId="{A901AA82-EC90-402F-B6D3-F136A44C5088}" destId="{B19BEFD4-3581-48C6-82D9-C6573E1BD76F}" srcOrd="1" destOrd="0" parTransId="{6B584254-3192-48FA-B708-3152CAA72057}" sibTransId="{37FE8EC7-85C0-4E97-B0E7-7A32ADCA96A7}"/>
    <dgm:cxn modelId="{AB3409E4-526F-46F9-B470-9C46932B98B9}" type="presOf" srcId="{B19BEFD4-3581-48C6-82D9-C6573E1BD76F}" destId="{70321A7B-9228-4ECB-A15F-A1FDD72F0666}" srcOrd="0" destOrd="0" presId="urn:microsoft.com/office/officeart/2005/8/layout/pyramid1"/>
    <dgm:cxn modelId="{389DBFFF-FCEF-4420-B98F-06F350E1FA68}" type="presOf" srcId="{4D3EC539-CEE7-43D4-BE13-A3E717936118}" destId="{B37D5600-5CFC-4D81-B468-99079DD944C5}" srcOrd="1" destOrd="0" presId="urn:microsoft.com/office/officeart/2005/8/layout/pyramid1"/>
    <dgm:cxn modelId="{A1659BC2-B013-4ED6-B1DA-445BE8B23466}" srcId="{A901AA82-EC90-402F-B6D3-F136A44C5088}" destId="{4D3EC539-CEE7-43D4-BE13-A3E717936118}" srcOrd="0" destOrd="0" parTransId="{6A983E32-33F1-46FF-BD49-07FB55FCCA0E}" sibTransId="{D3971D84-21CC-4738-9CCA-63023382D292}"/>
    <dgm:cxn modelId="{F5ADC045-E6F6-4312-A120-21B5C8BD0EE4}" type="presOf" srcId="{E5226683-93BE-46FE-AF11-0244AB5E06D4}" destId="{462B0E22-02DC-4A08-B6EB-7B3534145C5A}" srcOrd="1" destOrd="0" presId="urn:microsoft.com/office/officeart/2005/8/layout/pyramid1"/>
    <dgm:cxn modelId="{B7BE786D-5024-4883-A6BE-74448E814DD6}" type="presOf" srcId="{E5226683-93BE-46FE-AF11-0244AB5E06D4}" destId="{5503B3D1-2850-4088-94CC-A485AF9908F8}" srcOrd="0" destOrd="0" presId="urn:microsoft.com/office/officeart/2005/8/layout/pyramid1"/>
    <dgm:cxn modelId="{EB850DA0-9E2D-4BB1-981B-185F55B59238}" type="presOf" srcId="{B19BEFD4-3581-48C6-82D9-C6573E1BD76F}" destId="{2B78C969-94A7-4E30-BBA5-0B396717479F}" srcOrd="1" destOrd="0" presId="urn:microsoft.com/office/officeart/2005/8/layout/pyramid1"/>
    <dgm:cxn modelId="{5D7D5B98-895E-40F9-811A-FD0E8C530972}" type="presOf" srcId="{4D3EC539-CEE7-43D4-BE13-A3E717936118}" destId="{16B39DB6-3BAD-482E-831B-66871970B135}" srcOrd="0" destOrd="0" presId="urn:microsoft.com/office/officeart/2005/8/layout/pyramid1"/>
    <dgm:cxn modelId="{57FB82C4-2953-4C7A-944E-A90927AD89EF}" srcId="{A901AA82-EC90-402F-B6D3-F136A44C5088}" destId="{E5226683-93BE-46FE-AF11-0244AB5E06D4}" srcOrd="2" destOrd="0" parTransId="{A80797DA-691F-40FB-8E51-3013DC1F4ECC}" sibTransId="{2DFF7F34-9027-4DE0-AD07-E7A078661E17}"/>
    <dgm:cxn modelId="{681612E2-DE1B-448C-98EC-477556BD2CE0}" type="presOf" srcId="{A901AA82-EC90-402F-B6D3-F136A44C5088}" destId="{C0DBF58B-5110-4D0A-A1D6-DE5E90B37F93}" srcOrd="0" destOrd="0" presId="urn:microsoft.com/office/officeart/2005/8/layout/pyramid1"/>
    <dgm:cxn modelId="{A272E090-4349-420C-A454-DA7416F239BC}" type="presParOf" srcId="{C0DBF58B-5110-4D0A-A1D6-DE5E90B37F93}" destId="{11189D01-65F4-4E8A-A3E1-0107893ED128}" srcOrd="0" destOrd="0" presId="urn:microsoft.com/office/officeart/2005/8/layout/pyramid1"/>
    <dgm:cxn modelId="{19D11591-D301-4742-B147-B163DC7D32FD}" type="presParOf" srcId="{11189D01-65F4-4E8A-A3E1-0107893ED128}" destId="{16B39DB6-3BAD-482E-831B-66871970B135}" srcOrd="0" destOrd="0" presId="urn:microsoft.com/office/officeart/2005/8/layout/pyramid1"/>
    <dgm:cxn modelId="{85A81F27-1E29-4147-B14E-55416DE09DA2}" type="presParOf" srcId="{11189D01-65F4-4E8A-A3E1-0107893ED128}" destId="{B37D5600-5CFC-4D81-B468-99079DD944C5}" srcOrd="1" destOrd="0" presId="urn:microsoft.com/office/officeart/2005/8/layout/pyramid1"/>
    <dgm:cxn modelId="{6870E98E-606A-458C-A1B9-7064FC193719}" type="presParOf" srcId="{C0DBF58B-5110-4D0A-A1D6-DE5E90B37F93}" destId="{C9981A6C-B81F-4BF7-BF06-FF4E8C2EF6DF}" srcOrd="1" destOrd="0" presId="urn:microsoft.com/office/officeart/2005/8/layout/pyramid1"/>
    <dgm:cxn modelId="{28F35B20-24AE-46D2-8F79-CE8CB65CA641}" type="presParOf" srcId="{C9981A6C-B81F-4BF7-BF06-FF4E8C2EF6DF}" destId="{70321A7B-9228-4ECB-A15F-A1FDD72F0666}" srcOrd="0" destOrd="0" presId="urn:microsoft.com/office/officeart/2005/8/layout/pyramid1"/>
    <dgm:cxn modelId="{47C792EE-8C3D-4972-9D0B-A5F308952488}" type="presParOf" srcId="{C9981A6C-B81F-4BF7-BF06-FF4E8C2EF6DF}" destId="{2B78C969-94A7-4E30-BBA5-0B396717479F}" srcOrd="1" destOrd="0" presId="urn:microsoft.com/office/officeart/2005/8/layout/pyramid1"/>
    <dgm:cxn modelId="{CC4E6924-DC7D-4D6E-8DC3-6063476B16F9}" type="presParOf" srcId="{C0DBF58B-5110-4D0A-A1D6-DE5E90B37F93}" destId="{01858C04-C060-4995-A70F-829192EDCEA5}" srcOrd="2" destOrd="0" presId="urn:microsoft.com/office/officeart/2005/8/layout/pyramid1"/>
    <dgm:cxn modelId="{2F63F38C-7950-450F-8EAC-ECE0E78A3345}" type="presParOf" srcId="{01858C04-C060-4995-A70F-829192EDCEA5}" destId="{5503B3D1-2850-4088-94CC-A485AF9908F8}" srcOrd="0" destOrd="0" presId="urn:microsoft.com/office/officeart/2005/8/layout/pyramid1"/>
    <dgm:cxn modelId="{9C06DF07-A8F1-43CC-B26A-E47B8F98AE93}" type="presParOf" srcId="{01858C04-C060-4995-A70F-829192EDCEA5}" destId="{462B0E22-02DC-4A08-B6EB-7B3534145C5A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B39DB6-3BAD-482E-831B-66871970B135}">
      <dsp:nvSpPr>
        <dsp:cNvPr id="0" name=""/>
        <dsp:cNvSpPr/>
      </dsp:nvSpPr>
      <dsp:spPr>
        <a:xfrm>
          <a:off x="2811760" y="0"/>
          <a:ext cx="2811760" cy="1691142"/>
        </a:xfrm>
        <a:prstGeom prst="trapezoid">
          <a:avLst>
            <a:gd name="adj" fmla="val 8313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000" kern="1200" dirty="0"/>
        </a:p>
      </dsp:txBody>
      <dsp:txXfrm>
        <a:off x="2811760" y="0"/>
        <a:ext cx="2811760" cy="1691142"/>
      </dsp:txXfrm>
    </dsp:sp>
    <dsp:sp modelId="{70321A7B-9228-4ECB-A15F-A1FDD72F0666}">
      <dsp:nvSpPr>
        <dsp:cNvPr id="0" name=""/>
        <dsp:cNvSpPr/>
      </dsp:nvSpPr>
      <dsp:spPr>
        <a:xfrm>
          <a:off x="1405880" y="1691142"/>
          <a:ext cx="5623520" cy="1691142"/>
        </a:xfrm>
        <a:prstGeom prst="trapezoid">
          <a:avLst>
            <a:gd name="adj" fmla="val 8313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500" kern="1200" dirty="0"/>
        </a:p>
      </dsp:txBody>
      <dsp:txXfrm>
        <a:off x="2389995" y="1691142"/>
        <a:ext cx="3655288" cy="1691142"/>
      </dsp:txXfrm>
    </dsp:sp>
    <dsp:sp modelId="{5503B3D1-2850-4088-94CC-A485AF9908F8}">
      <dsp:nvSpPr>
        <dsp:cNvPr id="0" name=""/>
        <dsp:cNvSpPr/>
      </dsp:nvSpPr>
      <dsp:spPr>
        <a:xfrm>
          <a:off x="0" y="3382284"/>
          <a:ext cx="8435280" cy="1691142"/>
        </a:xfrm>
        <a:prstGeom prst="trapezoid">
          <a:avLst>
            <a:gd name="adj" fmla="val 8313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  <a:scene3d>
            <a:camera prst="orthographicFront">
              <a:rot lat="0" lon="20999997" rev="0"/>
            </a:camera>
            <a:lightRig rig="threePt" dir="t"/>
          </a:scene3d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500" kern="1200" dirty="0" smtClean="0"/>
            <a:t>HAYAT FELSEFESİ</a:t>
          </a:r>
          <a:endParaRPr lang="tr-TR" sz="5500" kern="1200" dirty="0"/>
        </a:p>
      </dsp:txBody>
      <dsp:txXfrm>
        <a:off x="1476173" y="3382284"/>
        <a:ext cx="5482932" cy="169114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B39DB6-3BAD-482E-831B-66871970B135}">
      <dsp:nvSpPr>
        <dsp:cNvPr id="0" name=""/>
        <dsp:cNvSpPr/>
      </dsp:nvSpPr>
      <dsp:spPr>
        <a:xfrm>
          <a:off x="2811760" y="0"/>
          <a:ext cx="2811760" cy="1691142"/>
        </a:xfrm>
        <a:prstGeom prst="trapezoid">
          <a:avLst>
            <a:gd name="adj" fmla="val 8313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000" kern="1200" dirty="0"/>
        </a:p>
      </dsp:txBody>
      <dsp:txXfrm>
        <a:off x="2811760" y="0"/>
        <a:ext cx="2811760" cy="1691142"/>
      </dsp:txXfrm>
    </dsp:sp>
    <dsp:sp modelId="{70321A7B-9228-4ECB-A15F-A1FDD72F0666}">
      <dsp:nvSpPr>
        <dsp:cNvPr id="0" name=""/>
        <dsp:cNvSpPr/>
      </dsp:nvSpPr>
      <dsp:spPr>
        <a:xfrm>
          <a:off x="1405880" y="1691142"/>
          <a:ext cx="5623520" cy="1691142"/>
        </a:xfrm>
        <a:prstGeom prst="trapezoid">
          <a:avLst>
            <a:gd name="adj" fmla="val 8313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500" kern="1200" dirty="0" smtClean="0"/>
            <a:t>SPOR FELSEFESİ</a:t>
          </a:r>
          <a:endParaRPr lang="tr-TR" sz="5500" kern="1200" dirty="0"/>
        </a:p>
      </dsp:txBody>
      <dsp:txXfrm>
        <a:off x="2389995" y="1691142"/>
        <a:ext cx="3655288" cy="1691142"/>
      </dsp:txXfrm>
    </dsp:sp>
    <dsp:sp modelId="{5503B3D1-2850-4088-94CC-A485AF9908F8}">
      <dsp:nvSpPr>
        <dsp:cNvPr id="0" name=""/>
        <dsp:cNvSpPr/>
      </dsp:nvSpPr>
      <dsp:spPr>
        <a:xfrm>
          <a:off x="0" y="3382284"/>
          <a:ext cx="8435280" cy="1691142"/>
        </a:xfrm>
        <a:prstGeom prst="trapezoid">
          <a:avLst>
            <a:gd name="adj" fmla="val 8313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  <a:scene3d>
            <a:camera prst="orthographicFront">
              <a:rot lat="0" lon="20999997" rev="0"/>
            </a:camera>
            <a:lightRig rig="threePt" dir="t"/>
          </a:scene3d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500" kern="1200" dirty="0" smtClean="0"/>
            <a:t>HAYAT FELSEFESİ</a:t>
          </a:r>
          <a:endParaRPr lang="tr-TR" sz="5500" kern="1200" dirty="0"/>
        </a:p>
      </dsp:txBody>
      <dsp:txXfrm>
        <a:off x="1476173" y="3382284"/>
        <a:ext cx="5482932" cy="169114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B39DB6-3BAD-482E-831B-66871970B135}">
      <dsp:nvSpPr>
        <dsp:cNvPr id="0" name=""/>
        <dsp:cNvSpPr/>
      </dsp:nvSpPr>
      <dsp:spPr>
        <a:xfrm>
          <a:off x="2339401" y="0"/>
          <a:ext cx="3756476" cy="2131075"/>
        </a:xfrm>
        <a:prstGeom prst="trapezoid">
          <a:avLst>
            <a:gd name="adj" fmla="val 8813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ANTRENÖRLÜK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FELSEFESİ</a:t>
          </a:r>
          <a:endParaRPr lang="tr-TR" sz="2800" kern="1200" dirty="0"/>
        </a:p>
      </dsp:txBody>
      <dsp:txXfrm>
        <a:off x="2339401" y="0"/>
        <a:ext cx="3756476" cy="2131075"/>
      </dsp:txXfrm>
    </dsp:sp>
    <dsp:sp modelId="{70321A7B-9228-4ECB-A15F-A1FDD72F0666}">
      <dsp:nvSpPr>
        <dsp:cNvPr id="0" name=""/>
        <dsp:cNvSpPr/>
      </dsp:nvSpPr>
      <dsp:spPr>
        <a:xfrm>
          <a:off x="1451070" y="2112237"/>
          <a:ext cx="5533139" cy="1007913"/>
        </a:xfrm>
        <a:prstGeom prst="trapezoid">
          <a:avLst>
            <a:gd name="adj" fmla="val 8813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SPOR FELSEFESİ</a:t>
          </a:r>
          <a:endParaRPr lang="tr-TR" sz="3200" kern="1200" dirty="0"/>
        </a:p>
      </dsp:txBody>
      <dsp:txXfrm>
        <a:off x="2419369" y="2112237"/>
        <a:ext cx="3596540" cy="1007913"/>
      </dsp:txXfrm>
    </dsp:sp>
    <dsp:sp modelId="{5503B3D1-2850-4088-94CC-A485AF9908F8}">
      <dsp:nvSpPr>
        <dsp:cNvPr id="0" name=""/>
        <dsp:cNvSpPr/>
      </dsp:nvSpPr>
      <dsp:spPr>
        <a:xfrm>
          <a:off x="0" y="3138989"/>
          <a:ext cx="8435280" cy="1646405"/>
        </a:xfrm>
        <a:prstGeom prst="trapezoid">
          <a:avLst>
            <a:gd name="adj" fmla="val 8813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cene3d>
            <a:camera prst="orthographicFront">
              <a:rot lat="0" lon="20999997" rev="0"/>
            </a:camera>
            <a:lightRig rig="threePt" dir="t"/>
          </a:scene3d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HAYAT FELSEFESİ</a:t>
          </a:r>
          <a:endParaRPr lang="tr-TR" sz="3600" kern="1200" dirty="0"/>
        </a:p>
      </dsp:txBody>
      <dsp:txXfrm>
        <a:off x="1476173" y="3138989"/>
        <a:ext cx="5482932" cy="1646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4B390-9337-4337-BCAB-A5A98A700177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1FF36-C3E8-4685-9770-030081120B8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235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F9FD56-AEA4-4E31-8F32-A2C01AA00965}" type="slidenum">
              <a:rPr lang="tr-TR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276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F3DAF24-74FA-4BC0-9CA9-9C5D7E243ED1}" type="slidenum">
              <a:rPr lang="tr-TR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3072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6B1A69-43ED-4A0B-8E27-E62164EE2FD5}" type="slidenum">
              <a:rPr lang="tr-TR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470A3-5963-4518-A7B2-51A62B6CBD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17D6A-A8D0-478F-B65D-DB82EF39AE5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09.04.2012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ANTRENÖRLÜK FELSEFESİ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4581128"/>
            <a:ext cx="7854696" cy="122413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tr-TR" dirty="0" smtClean="0"/>
              <a:t>YRD.DOÇ.DR. VEYSEL KÜÇÜK</a:t>
            </a:r>
          </a:p>
          <a:p>
            <a:pPr algn="ctr"/>
            <a:endParaRPr lang="tr-TR" dirty="0" smtClean="0"/>
          </a:p>
          <a:p>
            <a:pPr algn="ctr"/>
            <a:r>
              <a:rPr lang="tr-TR" dirty="0" smtClean="0"/>
              <a:t>BURSA</a:t>
            </a:r>
          </a:p>
          <a:p>
            <a:pPr algn="ctr"/>
            <a:r>
              <a:rPr lang="tr-TR" dirty="0" smtClean="0"/>
              <a:t> MAYIS 2011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FELSEFİ YAKLAŞIMLAR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6131024" cy="4065315"/>
          </a:xfrm>
        </p:spPr>
        <p:txBody>
          <a:bodyPr/>
          <a:lstStyle/>
          <a:p>
            <a:r>
              <a:rPr lang="tr-TR" dirty="0" smtClean="0"/>
              <a:t>“GURURUNA SARIL. İNATÇI OL. SÜREKLİ OL. AYAKTA KAL. ACIYA VE ZAMANA YENİLME. KENDİNİ FEDA ET. KANININ SON DAMLASINA KADAR SAVAŞ…”</a:t>
            </a:r>
          </a:p>
          <a:p>
            <a:endParaRPr lang="tr-TR" dirty="0" smtClean="0"/>
          </a:p>
          <a:p>
            <a:pPr lvl="5">
              <a:buNone/>
            </a:pPr>
            <a:r>
              <a:rPr lang="tr-TR" dirty="0" smtClean="0"/>
              <a:t>                      FATİH TERİM</a:t>
            </a:r>
            <a:endParaRPr lang="tr-TR" dirty="0"/>
          </a:p>
        </p:txBody>
      </p:sp>
      <p:pic>
        <p:nvPicPr>
          <p:cNvPr id="6147" name="Picture 3" descr="C:\Users\veysel\Desktop\imagesCAMKED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356992"/>
            <a:ext cx="2791125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FELSEFİ YAKLAŞIMLAR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412776"/>
            <a:ext cx="6408712" cy="525658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''BAŞKASININ YAPTIKLARINI TEKRARLAMAK BENİ HİÇ BİR YERE GETİRMEZ. BİRİSİNİ TAKLİT EDERSEN, ONUN KADAR OLURSUN DAHA FAZLASI OLAMAZSIN.'' </a:t>
            </a:r>
          </a:p>
          <a:p>
            <a:endParaRPr lang="tr-TR" dirty="0" smtClean="0"/>
          </a:p>
          <a:p>
            <a:r>
              <a:rPr lang="tr-TR" dirty="0" smtClean="0"/>
              <a:t> ''KENDİ ANLAYIŞIMDAN, İLKELERİMDEN, PRENSİPLERİMDEN TAVİZ VEREREK ŞAMPİYON OLACAĞIMA, İLKELERİMLE,PRENSİPLERİMLE VE FELSEFEMLE MÜCADELEMİ SÜRDÜRÜRÜM, GEREKİRSE KÜME DÜŞERİM.'' </a:t>
            </a:r>
          </a:p>
          <a:p>
            <a:pPr lvl="5">
              <a:buNone/>
            </a:pPr>
            <a:r>
              <a:rPr lang="tr-TR" dirty="0" smtClean="0"/>
              <a:t>                               ERTUĞRUL SAĞLAM</a:t>
            </a:r>
            <a:endParaRPr lang="tr-TR" dirty="0"/>
          </a:p>
        </p:txBody>
      </p:sp>
      <p:pic>
        <p:nvPicPr>
          <p:cNvPr id="8195" name="Picture 3" descr="C:\Users\veysel\Desktop\978_11_224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645024"/>
            <a:ext cx="2520280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/>
              <a:t>FELSEFE GELİŞTİRMEYE PRAMİDAL YAKLAŞIM</a:t>
            </a:r>
            <a:endParaRPr lang="tr-TR" sz="3600" b="1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843528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 smtClean="0"/>
              <a:t>FELSEFE GELİŞTİRMEYE PRAMİDAL </a:t>
            </a:r>
            <a:br>
              <a:rPr lang="tr-TR" sz="3600" b="1" dirty="0" smtClean="0"/>
            </a:br>
            <a:r>
              <a:rPr lang="tr-TR" sz="3600" b="1" dirty="0" smtClean="0"/>
              <a:t>YAKLAŞIM</a:t>
            </a:r>
            <a:endParaRPr lang="tr-TR" sz="3600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843528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9 Bükülü Ok"/>
          <p:cNvSpPr/>
          <p:nvPr/>
        </p:nvSpPr>
        <p:spPr>
          <a:xfrm>
            <a:off x="899592" y="3645024"/>
            <a:ext cx="792088" cy="1800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 smtClean="0"/>
              <a:t>FELSEFE GELİŞTİRMEYE PRAMİDAL </a:t>
            </a:r>
            <a:br>
              <a:rPr lang="tr-TR" sz="3600" b="1" dirty="0" smtClean="0"/>
            </a:br>
            <a:r>
              <a:rPr lang="tr-TR" sz="3600" b="1" dirty="0" smtClean="0"/>
              <a:t>YAKLAŞIM</a:t>
            </a:r>
            <a:endParaRPr lang="tr-TR" sz="3600" b="1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251520" y="1844824"/>
          <a:ext cx="8435280" cy="478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Bükülü Ok"/>
          <p:cNvSpPr/>
          <p:nvPr/>
        </p:nvSpPr>
        <p:spPr>
          <a:xfrm>
            <a:off x="467544" y="4653136"/>
            <a:ext cx="936104" cy="136815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63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4 Bükülü Ok"/>
          <p:cNvSpPr/>
          <p:nvPr/>
        </p:nvSpPr>
        <p:spPr>
          <a:xfrm>
            <a:off x="1619672" y="3212976"/>
            <a:ext cx="792088" cy="136815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245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ANTRENÖRLÜK FELSEFESİ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sz="2400" dirty="0" smtClean="0"/>
              <a:t>Antrenörün sportif ortamda  sabit, istikrarlı, özel ve ayırıcı davranışları, değerler sistemidir.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Antrenörün geçmişe bakışı, şu anki hayatı ile ilgili düşünceleri ve gelecek hakkındaki beklentileridir.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Eğer birisi size “</a:t>
            </a:r>
            <a:r>
              <a:rPr lang="tr-TR" b="1" dirty="0" smtClean="0"/>
              <a:t>ANTRENÖRLÜK FELSEFENİZ NEDİR?”</a:t>
            </a:r>
            <a:r>
              <a:rPr lang="tr-TR" dirty="0" smtClean="0"/>
              <a:t> diye sorsa, tereddüt etmeden cevap verebilir misiniz?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ANTRENÖRLÜK FELSEFESİ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A</a:t>
            </a:r>
          </a:p>
          <a:p>
            <a:pPr algn="ctr">
              <a:buNone/>
            </a:pPr>
            <a:r>
              <a:rPr lang="tr-TR" dirty="0" smtClean="0"/>
              <a:t>	</a:t>
            </a:r>
            <a:r>
              <a:rPr lang="tr-TR" b="1" u="sng" dirty="0" smtClean="0"/>
              <a:t>GEÇMİŞ	</a:t>
            </a:r>
            <a:r>
              <a:rPr lang="tr-TR" dirty="0" smtClean="0"/>
              <a:t>	</a:t>
            </a:r>
            <a:r>
              <a:rPr lang="tr-TR" b="1" u="sng" dirty="0" smtClean="0"/>
              <a:t>BUGÜN</a:t>
            </a:r>
            <a:r>
              <a:rPr lang="tr-TR" dirty="0" smtClean="0"/>
              <a:t>		</a:t>
            </a:r>
            <a:r>
              <a:rPr lang="tr-TR" b="1" u="sng" dirty="0" smtClean="0"/>
              <a:t>GELECEK</a:t>
            </a:r>
          </a:p>
          <a:p>
            <a:pPr>
              <a:buNone/>
            </a:pPr>
            <a:endParaRPr lang="tr-TR" u="sng" dirty="0" smtClean="0"/>
          </a:p>
          <a:p>
            <a:pPr>
              <a:buNone/>
            </a:pPr>
            <a:r>
              <a:rPr lang="tr-TR" dirty="0" smtClean="0"/>
              <a:t>   B</a:t>
            </a:r>
            <a:endParaRPr lang="tr-TR" dirty="0"/>
          </a:p>
        </p:txBody>
      </p:sp>
      <p:sp>
        <p:nvSpPr>
          <p:cNvPr id="12" name="11 Bükülü Ok"/>
          <p:cNvSpPr/>
          <p:nvPr/>
        </p:nvSpPr>
        <p:spPr>
          <a:xfrm>
            <a:off x="1907704" y="1196752"/>
            <a:ext cx="2520280" cy="1872208"/>
          </a:xfrm>
          <a:prstGeom prst="bentArrow">
            <a:avLst>
              <a:gd name="adj1" fmla="val 25000"/>
              <a:gd name="adj2" fmla="val 22446"/>
              <a:gd name="adj3" fmla="val 30107"/>
              <a:gd name="adj4" fmla="val 471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5" name="14 Bükülü Ok"/>
          <p:cNvSpPr/>
          <p:nvPr/>
        </p:nvSpPr>
        <p:spPr>
          <a:xfrm flipH="1">
            <a:off x="4788024" y="1124744"/>
            <a:ext cx="2736304" cy="1948800"/>
          </a:xfrm>
          <a:prstGeom prst="bentArrow">
            <a:avLst>
              <a:gd name="adj1" fmla="val 25000"/>
              <a:gd name="adj2" fmla="val 25356"/>
              <a:gd name="adj3" fmla="val 25000"/>
              <a:gd name="adj4" fmla="val 335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6" name="15 Aşağı Ok"/>
          <p:cNvSpPr/>
          <p:nvPr/>
        </p:nvSpPr>
        <p:spPr>
          <a:xfrm>
            <a:off x="4211960" y="1628800"/>
            <a:ext cx="792088" cy="13384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Bükülü Ok"/>
          <p:cNvSpPr/>
          <p:nvPr/>
        </p:nvSpPr>
        <p:spPr>
          <a:xfrm flipV="1">
            <a:off x="1619672" y="3645024"/>
            <a:ext cx="1317872" cy="1800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18" name="17 Bükülü Ok"/>
          <p:cNvSpPr/>
          <p:nvPr/>
        </p:nvSpPr>
        <p:spPr>
          <a:xfrm flipH="1" flipV="1">
            <a:off x="3347864" y="3645024"/>
            <a:ext cx="1368152" cy="1800200"/>
          </a:xfrm>
          <a:prstGeom prst="bentArrow">
            <a:avLst>
              <a:gd name="adj1" fmla="val 25000"/>
              <a:gd name="adj2" fmla="val 26373"/>
              <a:gd name="adj3" fmla="val 17911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9" name="18 Yukarı Bükülü Ok"/>
          <p:cNvSpPr/>
          <p:nvPr/>
        </p:nvSpPr>
        <p:spPr>
          <a:xfrm>
            <a:off x="2915816" y="5217760"/>
            <a:ext cx="5112568" cy="1523608"/>
          </a:xfrm>
          <a:prstGeom prst="curvedUpArrow">
            <a:avLst>
              <a:gd name="adj1" fmla="val 25000"/>
              <a:gd name="adj2" fmla="val 9906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sz="3600" b="1" dirty="0" smtClean="0"/>
              <a:t>SPORDA MOTİVASYON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6792"/>
            <a:ext cx="8229600" cy="511229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b="1" dirty="0" smtClean="0">
                <a:solidFill>
                  <a:srgbClr val="CCFFCC"/>
                </a:solidFill>
                <a:latin typeface="Comic Sans MS" pitchFamily="66" charset="0"/>
              </a:rPr>
              <a:t>	</a:t>
            </a:r>
            <a:r>
              <a:rPr lang="tr-TR" b="1" dirty="0" smtClean="0">
                <a:solidFill>
                  <a:srgbClr val="CCFFCC"/>
                </a:solidFill>
              </a:rPr>
              <a:t>	</a:t>
            </a:r>
            <a:r>
              <a:rPr lang="tr-TR" dirty="0" smtClean="0"/>
              <a:t>Kişinin içinde yaşadığı biyolojik ve sosyal ortamda varlığını sürdürmeye yönelik davranışlarının nedenlerine motivasyon denir.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Davranışı başlatma işlevi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Davranışın enerji düzeyini ve şiddetini tayin işlevi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Davranışa yön verme işlevi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Davranışın devamlılığını sağlama işlevi</a:t>
            </a:r>
          </a:p>
        </p:txBody>
      </p:sp>
      <p:pic>
        <p:nvPicPr>
          <p:cNvPr id="2050" name="Picture 2" descr="C:\Users\veysel\Desktop\imagesCAF1WBT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9154" y="4149080"/>
            <a:ext cx="2419350" cy="2664296"/>
          </a:xfrm>
          <a:prstGeom prst="rect">
            <a:avLst/>
          </a:prstGeom>
          <a:noFill/>
        </p:spPr>
      </p:pic>
      <p:pic>
        <p:nvPicPr>
          <p:cNvPr id="2051" name="Picture 3" descr="C:\Users\veysel\Desktop\imagesCALWLG2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5003626"/>
            <a:ext cx="2812157" cy="18097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33795" name="Picture 2" descr="F:\MASLO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6512" y="-99392"/>
            <a:ext cx="9180512" cy="6957392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 smtClean="0"/>
              <a:t>FELSEFİ BOYUTLARIYLA BAŞARILI </a:t>
            </a:r>
            <a:br>
              <a:rPr lang="tr-TR" sz="3600" b="1" dirty="0" smtClean="0"/>
            </a:br>
            <a:r>
              <a:rPr lang="tr-TR" sz="3600" b="1" dirty="0" smtClean="0"/>
              <a:t>ANTRENÖRLÜK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KAZANAN BİR TAKIMA SAHİP OLMAK</a:t>
            </a:r>
          </a:p>
          <a:p>
            <a:endParaRPr lang="tr-TR" dirty="0" smtClean="0"/>
          </a:p>
          <a:p>
            <a:r>
              <a:rPr lang="tr-TR" dirty="0" smtClean="0"/>
              <a:t>SPORCULARIN FİZİKSEL, SOSYAL, PSİKOLOJİK GELİŞİMİNE YARDIMCI OLMAK</a:t>
            </a:r>
          </a:p>
          <a:p>
            <a:endParaRPr lang="tr-TR" dirty="0" smtClean="0"/>
          </a:p>
          <a:p>
            <a:r>
              <a:rPr lang="tr-TR" dirty="0" smtClean="0"/>
              <a:t>SPORCULARIN EĞLENMELERİNE ZEVK ALMALARINA YARDIMCI OLAMAK</a:t>
            </a:r>
          </a:p>
          <a:p>
            <a:endParaRPr lang="tr-TR" dirty="0" smtClean="0"/>
          </a:p>
          <a:p>
            <a:pPr lvl="1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BAŞLARKEN…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BİRİSİNE YAPACAĞINIZ EN BÜYÜK İYİLİK;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	ZENGİNLİKLERİNİZİ ONUNLA PAYLAŞMAK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		DEĞİL, ONA KENDİSİNDE VAR OLAN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			ZENGİNLİKLERİ GÖSTERMEKTİR...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                                            		 Benjamin </a:t>
            </a:r>
            <a:r>
              <a:rPr lang="tr-TR" sz="2400" dirty="0" err="1" smtClean="0"/>
              <a:t>Disarelli</a:t>
            </a:r>
            <a:endParaRPr lang="tr-TR" sz="2400" dirty="0" smtClean="0"/>
          </a:p>
          <a:p>
            <a:pPr>
              <a:defRPr/>
            </a:pPr>
            <a:endParaRPr lang="tr-TR" sz="1400" dirty="0" smtClean="0"/>
          </a:p>
          <a:p>
            <a:pPr>
              <a:defRPr/>
            </a:pPr>
            <a:endParaRPr lang="tr-TR" sz="1400" dirty="0" smtClean="0"/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                    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				  AYNI SÖZLERİ DEĞİL, AYNI DUYGULARI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                       				PAYLAŞANLAR ANLAŞIR…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                                                 				 Mevlana</a:t>
            </a:r>
            <a:endParaRPr lang="tr-TR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12168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tr-TR" sz="3600" b="1" dirty="0" smtClean="0">
                <a:solidFill>
                  <a:schemeClr val="tx2"/>
                </a:solidFill>
              </a:rPr>
              <a:t/>
            </a:r>
            <a:br>
              <a:rPr lang="tr-TR" sz="3600" b="1" dirty="0" smtClean="0">
                <a:solidFill>
                  <a:schemeClr val="tx2"/>
                </a:solidFill>
              </a:rPr>
            </a:br>
            <a:r>
              <a:rPr lang="tr-TR" sz="3600" b="1" dirty="0">
                <a:solidFill>
                  <a:schemeClr val="tx2"/>
                </a:solidFill>
              </a:rPr>
              <a:t/>
            </a:r>
            <a:br>
              <a:rPr lang="tr-TR" sz="3600" b="1" dirty="0">
                <a:solidFill>
                  <a:schemeClr val="tx2"/>
                </a:solidFill>
              </a:rPr>
            </a:br>
            <a:r>
              <a:rPr lang="tr-TR" sz="3600" b="1" dirty="0" smtClean="0">
                <a:solidFill>
                  <a:schemeClr val="tx2"/>
                </a:solidFill>
              </a:rPr>
              <a:t/>
            </a:r>
            <a:br>
              <a:rPr lang="tr-TR" sz="3600" b="1" dirty="0" smtClean="0">
                <a:solidFill>
                  <a:schemeClr val="tx2"/>
                </a:solidFill>
              </a:rPr>
            </a:br>
            <a:r>
              <a:rPr lang="tr-TR" sz="3600" b="1" dirty="0">
                <a:solidFill>
                  <a:schemeClr val="tx2"/>
                </a:solidFill>
              </a:rPr>
              <a:t/>
            </a:r>
            <a:br>
              <a:rPr lang="tr-TR" sz="3600" b="1" dirty="0">
                <a:solidFill>
                  <a:schemeClr val="tx2"/>
                </a:solidFill>
              </a:rPr>
            </a:br>
            <a:r>
              <a:rPr lang="tr-TR" sz="3600" b="1" dirty="0" smtClean="0">
                <a:solidFill>
                  <a:schemeClr val="tx2"/>
                </a:solidFill>
              </a:rPr>
              <a:t>HANGİSİ SİZİ DAHA İYİ İFADE EDİYOR?</a:t>
            </a:r>
            <a:br>
              <a:rPr lang="tr-TR" sz="3600" b="1" dirty="0" smtClean="0">
                <a:solidFill>
                  <a:schemeClr val="tx2"/>
                </a:solidFill>
              </a:rPr>
            </a:br>
            <a:endParaRPr lang="tr-TR" sz="3600" b="1" dirty="0">
              <a:solidFill>
                <a:schemeClr val="tx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KAZANMA İLK VE ÖNCE, SPORCU İKİNCİ VE SONRADIR.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SPORCU İLK VE ÖNCE, KAZANMAK İKİNCİ VE SONRADIR.</a:t>
            </a:r>
          </a:p>
          <a:p>
            <a:pPr lvl="3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OTORİTER ANTRENÖR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805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ÖZELLİKLERİ:</a:t>
            </a:r>
          </a:p>
          <a:p>
            <a:r>
              <a:rPr lang="tr-TR" sz="2400" dirty="0" smtClean="0"/>
              <a:t>Kazanma odaklıdır.</a:t>
            </a:r>
          </a:p>
          <a:p>
            <a:r>
              <a:rPr lang="tr-TR" sz="2400" dirty="0" smtClean="0"/>
              <a:t>Kararları her zaman antrenör belirler.</a:t>
            </a:r>
          </a:p>
          <a:p>
            <a:r>
              <a:rPr lang="tr-TR" sz="2400" dirty="0" smtClean="0"/>
              <a:t>Antrenör-sporcu ilişkisi antrenöre bağlıdır.</a:t>
            </a:r>
          </a:p>
          <a:p>
            <a:r>
              <a:rPr lang="tr-TR" sz="2400" dirty="0" smtClean="0"/>
              <a:t>Oyuncuya çok az güven verir.</a:t>
            </a:r>
          </a:p>
          <a:p>
            <a:r>
              <a:rPr lang="tr-TR" sz="2400" dirty="0" smtClean="0"/>
              <a:t>Antrenman yapısı katıdır.Sporcular antrenör bağımlısıdır.</a:t>
            </a:r>
          </a:p>
          <a:p>
            <a:pPr>
              <a:buNone/>
            </a:pPr>
            <a:r>
              <a:rPr lang="tr-TR" sz="2400" dirty="0" smtClean="0"/>
              <a:t>SONUÇLARI:</a:t>
            </a:r>
          </a:p>
          <a:p>
            <a:r>
              <a:rPr lang="tr-TR" sz="2400" dirty="0" smtClean="0"/>
              <a:t>Sporcunun gelişimi sağlanmaz.</a:t>
            </a:r>
          </a:p>
          <a:p>
            <a:r>
              <a:rPr lang="tr-TR" sz="2400" dirty="0" smtClean="0"/>
              <a:t>Motivasyon dışsaldır.</a:t>
            </a:r>
          </a:p>
          <a:p>
            <a:r>
              <a:rPr lang="tr-TR" sz="2400" dirty="0" smtClean="0"/>
              <a:t>Her şey antrenör içindir.</a:t>
            </a:r>
          </a:p>
          <a:p>
            <a:r>
              <a:rPr lang="tr-TR" sz="2400" dirty="0" smtClean="0"/>
              <a:t>Sporcudan spordan zevk alması önlenir.</a:t>
            </a:r>
          </a:p>
          <a:p>
            <a:r>
              <a:rPr lang="tr-TR" sz="2400" dirty="0" smtClean="0"/>
              <a:t>Başarılar sporcuların değil antrenöründür.</a:t>
            </a:r>
            <a:endParaRPr lang="tr-TR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DEMOKRATİK ANTRENÖR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ÖZELLİKLERİ:</a:t>
            </a:r>
          </a:p>
          <a:p>
            <a:r>
              <a:rPr lang="tr-TR" dirty="0" smtClean="0"/>
              <a:t>Sonuçtan çok “sporcu” odaklıdır.</a:t>
            </a:r>
          </a:p>
          <a:p>
            <a:r>
              <a:rPr lang="tr-TR" dirty="0" smtClean="0"/>
              <a:t>Kararlar antrenör ve oyuncuyla biçimlenir.</a:t>
            </a:r>
          </a:p>
          <a:p>
            <a:r>
              <a:rPr lang="tr-TR" dirty="0" smtClean="0"/>
              <a:t>İletişim; sorma,dinleme, anlatma yoluyla kurulur.</a:t>
            </a:r>
          </a:p>
          <a:p>
            <a:r>
              <a:rPr lang="tr-TR" dirty="0" smtClean="0"/>
              <a:t>Antrenör oyuncusuna güvenir.</a:t>
            </a:r>
          </a:p>
          <a:p>
            <a:r>
              <a:rPr lang="tr-TR" dirty="0" smtClean="0"/>
              <a:t>Antrenmanın yapısı işlevsel ve esnektir.</a:t>
            </a:r>
          </a:p>
          <a:p>
            <a:pPr>
              <a:buNone/>
            </a:pPr>
            <a:r>
              <a:rPr lang="tr-TR" dirty="0" smtClean="0"/>
              <a:t>SONUÇLARI</a:t>
            </a:r>
          </a:p>
          <a:p>
            <a:r>
              <a:rPr lang="tr-TR" dirty="0" smtClean="0"/>
              <a:t>Genç sporcuların gelişimi daha iyi sağlanır.</a:t>
            </a:r>
          </a:p>
          <a:p>
            <a:r>
              <a:rPr lang="tr-TR" dirty="0" smtClean="0"/>
              <a:t>Motivasyon içseldir.</a:t>
            </a:r>
          </a:p>
          <a:p>
            <a:r>
              <a:rPr lang="tr-TR" dirty="0" smtClean="0"/>
              <a:t>Kazanma ve kaybetme sorumlulukları paylaşılır.</a:t>
            </a:r>
          </a:p>
          <a:p>
            <a:r>
              <a:rPr lang="tr-TR" dirty="0" smtClean="0"/>
              <a:t>Paylaşımcılık artar, takım oyuncusu özelliği gelişir.</a:t>
            </a:r>
          </a:p>
          <a:p>
            <a:r>
              <a:rPr lang="tr-TR" dirty="0" smtClean="0"/>
              <a:t>Sporcunun toplumsal bilinci artar.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GEVŞEK ANTRENÖR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54461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ÖZELLİKLERİ:</a:t>
            </a:r>
          </a:p>
          <a:p>
            <a:r>
              <a:rPr lang="tr-TR" dirty="0" smtClean="0"/>
              <a:t>Odağı ve amacı belirsizdir.</a:t>
            </a:r>
          </a:p>
          <a:p>
            <a:r>
              <a:rPr lang="tr-TR" dirty="0" smtClean="0"/>
              <a:t>Olabildiğince az karar verirler.</a:t>
            </a:r>
          </a:p>
          <a:p>
            <a:r>
              <a:rPr lang="tr-TR" dirty="0" smtClean="0"/>
              <a:t>“Topu at, eğlenmene bak” yaklaşımlıdırlar.</a:t>
            </a:r>
          </a:p>
          <a:p>
            <a:r>
              <a:rPr lang="tr-TR" dirty="0" smtClean="0"/>
              <a:t>Disiplin sorunlarına çok gerektiği zaman müdahale ederler.</a:t>
            </a:r>
          </a:p>
          <a:p>
            <a:r>
              <a:rPr lang="tr-TR" dirty="0" smtClean="0"/>
              <a:t>Motivasyon sağlayamazlar.</a:t>
            </a:r>
          </a:p>
          <a:p>
            <a:r>
              <a:rPr lang="tr-TR" dirty="0" smtClean="0"/>
              <a:t>Antrenman yapıları esnektir.</a:t>
            </a:r>
          </a:p>
          <a:p>
            <a:pPr>
              <a:buNone/>
            </a:pPr>
            <a:r>
              <a:rPr lang="tr-TR" dirty="0" smtClean="0"/>
              <a:t>SONUÇLARI:</a:t>
            </a:r>
          </a:p>
          <a:p>
            <a:r>
              <a:rPr lang="tr-TR" dirty="0" smtClean="0"/>
              <a:t>Genç sporcuların gelişmesi rastlantılara kalır.</a:t>
            </a:r>
          </a:p>
          <a:p>
            <a:r>
              <a:rPr lang="tr-TR" dirty="0" smtClean="0"/>
              <a:t>Sporcular sadece eğlenirler.</a:t>
            </a:r>
          </a:p>
          <a:p>
            <a:r>
              <a:rPr lang="tr-TR" dirty="0" smtClean="0"/>
              <a:t>Disiplin yoktur.</a:t>
            </a:r>
          </a:p>
          <a:p>
            <a:r>
              <a:rPr lang="tr-TR" dirty="0" smtClean="0"/>
              <a:t>Sporcularda bencillik ön plana çıkar.</a:t>
            </a:r>
          </a:p>
          <a:p>
            <a:endParaRPr lang="tr-TR" dirty="0"/>
          </a:p>
        </p:txBody>
      </p:sp>
      <p:pic>
        <p:nvPicPr>
          <p:cNvPr id="9218" name="Picture 2" descr="C:\Users\veysel\Desktop\imagesCAQ3UC2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3429000"/>
            <a:ext cx="2592288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ANTRENÖRLÜK FELSEFESİ GELİŞTİRMEK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KENDİNİ TANIMA</a:t>
            </a:r>
          </a:p>
          <a:p>
            <a:pPr lvl="2"/>
            <a:r>
              <a:rPr lang="tr-TR" dirty="0" smtClean="0"/>
              <a:t>ANTRENÖRLÜĞÜ SEÇİM SEBEBİNİZ</a:t>
            </a:r>
          </a:p>
          <a:p>
            <a:pPr lvl="2"/>
            <a:r>
              <a:rPr lang="tr-TR" dirty="0" smtClean="0"/>
              <a:t>ANTRENÖRLÜK HEDEFLERİNİZ</a:t>
            </a:r>
          </a:p>
          <a:p>
            <a:pPr lvl="2"/>
            <a:r>
              <a:rPr lang="tr-TR" dirty="0" smtClean="0"/>
              <a:t>ANTRENÖRLÜKTE ZAYIF/GÜÇLÜ/İYİ/KÖTÜ YÖNLERİNİZ</a:t>
            </a:r>
          </a:p>
          <a:p>
            <a:r>
              <a:rPr lang="tr-TR" dirty="0" smtClean="0"/>
              <a:t>ÖNGÖRÜ</a:t>
            </a:r>
          </a:p>
          <a:p>
            <a:pPr lvl="2"/>
            <a:r>
              <a:rPr lang="tr-TR" dirty="0" smtClean="0"/>
              <a:t>ÖNÜNÜZE ÇIKABİLECEK ENGELLERİ VE NELERLE KARŞILAŞABİLECEĞİNİZİ BİLMELİSİNİZ. </a:t>
            </a:r>
          </a:p>
          <a:p>
            <a:pPr lvl="2"/>
            <a:r>
              <a:rPr lang="tr-TR" dirty="0" smtClean="0"/>
              <a:t>NEDEN/NASIL’I SORGULAYIN</a:t>
            </a:r>
          </a:p>
          <a:p>
            <a:pPr marL="0" lvl="2" indent="0"/>
            <a:r>
              <a:rPr lang="tr-TR" dirty="0" smtClean="0"/>
              <a:t> </a:t>
            </a:r>
            <a:r>
              <a:rPr lang="tr-TR" sz="2600" dirty="0" smtClean="0"/>
              <a:t>SPORCUNUZU TANIMA</a:t>
            </a:r>
          </a:p>
          <a:p>
            <a:pPr lvl="2"/>
            <a:r>
              <a:rPr lang="tr-TR" dirty="0" smtClean="0"/>
              <a:t>SPORCULARINIZIN DEĞERLERİNİ, İNANÇLARINI, ALIŞKANLIKLARINI TESPİT EDİN</a:t>
            </a:r>
          </a:p>
          <a:p>
            <a:pPr lvl="2"/>
            <a:endParaRPr lang="tr-TR" dirty="0" smtClean="0"/>
          </a:p>
          <a:p>
            <a:pPr lvl="2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76470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ANTRENÖRLÜK FELSEFESİ GELİŞTİRMEK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71800" y="2060848"/>
            <a:ext cx="3888432" cy="1080120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907704" y="1988840"/>
          <a:ext cx="6768752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3384376"/>
              </a:tblGrid>
              <a:tr h="198022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198022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3059832" y="2564904"/>
            <a:ext cx="1462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Serbest Bölge</a:t>
            </a:r>
          </a:p>
          <a:p>
            <a:pPr algn="ctr"/>
            <a:r>
              <a:rPr lang="tr-TR" dirty="0" smtClean="0"/>
              <a:t>I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6444208" y="2636912"/>
            <a:ext cx="1504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Karanlık Bölge</a:t>
            </a:r>
          </a:p>
          <a:p>
            <a:pPr algn="ctr"/>
            <a:r>
              <a:rPr lang="tr-TR" dirty="0" smtClean="0"/>
              <a:t>II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2483768" y="4653136"/>
            <a:ext cx="2410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Saklı Bölge</a:t>
            </a:r>
          </a:p>
          <a:p>
            <a:pPr algn="ctr"/>
            <a:r>
              <a:rPr lang="tr-TR" dirty="0" smtClean="0"/>
              <a:t>III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6372200" y="4581128"/>
            <a:ext cx="1463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Meçhul bölge</a:t>
            </a:r>
          </a:p>
          <a:p>
            <a:pPr algn="ctr"/>
            <a:r>
              <a:rPr lang="tr-TR" dirty="0" smtClean="0"/>
              <a:t>IV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251521" y="2708920"/>
            <a:ext cx="1584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Diğerlerince Bilinen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251521" y="4581128"/>
            <a:ext cx="1584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Diğerlerince Bilinmeyen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2699792" y="141277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Kendince Bilinen</a:t>
            </a:r>
            <a:endParaRPr lang="tr-TR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5652121" y="134076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Kendince Bilinmeyen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4211960" y="6309320"/>
            <a:ext cx="2513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JOHARİ PENCERESİ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14450" y="228600"/>
            <a:ext cx="7829550" cy="9366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 smtClean="0"/>
              <a:t>LİDER ANTRENÖR FELSEFESİ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7345363" cy="446405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3600" b="1" smtClean="0">
                <a:solidFill>
                  <a:srgbClr val="000000"/>
                </a:solidFill>
              </a:rPr>
              <a:t>BULUNDUĞU YERDE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3600" b="1" smtClean="0">
                <a:solidFill>
                  <a:srgbClr val="000000"/>
                </a:solidFill>
              </a:rPr>
              <a:t>HER ŞEYE RAĞMEN,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3600" b="1" smtClean="0">
                <a:solidFill>
                  <a:srgbClr val="000000"/>
                </a:solidFill>
              </a:rPr>
              <a:t>FARK YARATABİLENDİR.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tr-TR" sz="3600" b="1" smtClean="0">
              <a:solidFill>
                <a:srgbClr val="000000"/>
              </a:solidFill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tr-TR" sz="2400" b="1" smtClean="0">
                <a:solidFill>
                  <a:srgbClr val="000000"/>
                </a:solidFill>
              </a:rPr>
              <a:t>Cazibe yaratır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tr-TR" sz="2400" b="1" smtClean="0">
                <a:solidFill>
                  <a:srgbClr val="000000"/>
                </a:solidFill>
              </a:rPr>
              <a:t>İlham verir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tr-TR" sz="2400" b="1" smtClean="0">
                <a:solidFill>
                  <a:srgbClr val="000000"/>
                </a:solidFill>
              </a:rPr>
              <a:t>Geliştirir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tr-TR" sz="2400" b="1" smtClean="0">
                <a:solidFill>
                  <a:srgbClr val="000000"/>
                </a:solidFill>
              </a:rPr>
              <a:t>Özgürleştirir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tr-TR" sz="2400" b="1" smtClean="0">
                <a:solidFill>
                  <a:srgbClr val="000000"/>
                </a:solidFill>
              </a:rPr>
              <a:t>Olumlu ve iyimserdir</a:t>
            </a:r>
          </a:p>
        </p:txBody>
      </p:sp>
      <p:pic>
        <p:nvPicPr>
          <p:cNvPr id="3074" name="Picture 2" descr="C:\Users\veysel\Desktop\imagesCAY8LF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789041"/>
            <a:ext cx="3456384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LİDER ANTRENÖR NE YAPAR...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328592"/>
          </a:xfrm>
        </p:spPr>
        <p:txBody>
          <a:bodyPr>
            <a:normAutofit/>
          </a:bodyPr>
          <a:lstStyle/>
          <a:p>
            <a:pPr eaLnBrk="0" hangingPunct="0"/>
            <a:endParaRPr lang="tr-TR" dirty="0" smtClean="0"/>
          </a:p>
          <a:p>
            <a:pPr eaLnBrk="0" hangingPunct="0"/>
            <a:r>
              <a:rPr lang="tr-TR" dirty="0" smtClean="0"/>
              <a:t>Doğru işi yapar</a:t>
            </a:r>
          </a:p>
          <a:p>
            <a:pPr eaLnBrk="0" hangingPunct="0">
              <a:buFontTx/>
              <a:buChar char="•"/>
            </a:pPr>
            <a:r>
              <a:rPr lang="tr-TR" dirty="0" smtClean="0"/>
              <a:t>Geniş bir vizyonu( ülküsü) ve misyonu vardır</a:t>
            </a:r>
          </a:p>
          <a:p>
            <a:pPr eaLnBrk="0" hangingPunct="0">
              <a:buFontTx/>
              <a:buChar char="•"/>
            </a:pPr>
            <a:r>
              <a:rPr lang="tr-TR" dirty="0" smtClean="0"/>
              <a:t>Enerjisini ilkelerinden ve inançlarından alır</a:t>
            </a:r>
          </a:p>
          <a:p>
            <a:pPr eaLnBrk="0" hangingPunct="0">
              <a:buFontTx/>
              <a:buChar char="•"/>
            </a:pPr>
            <a:r>
              <a:rPr lang="tr-TR" dirty="0" smtClean="0"/>
              <a:t>Farklılıkların zenginlik olduğunu kabul eder</a:t>
            </a:r>
          </a:p>
          <a:p>
            <a:pPr eaLnBrk="0" hangingPunct="0">
              <a:buFontTx/>
              <a:buChar char="•"/>
            </a:pPr>
            <a:r>
              <a:rPr lang="tr-TR" dirty="0" smtClean="0"/>
              <a:t>Herkesi kendi mükemmelliğine ulaştırmak için çalışır</a:t>
            </a:r>
          </a:p>
          <a:p>
            <a:pPr eaLnBrk="0" hangingPunct="0">
              <a:buFontTx/>
              <a:buChar char="•"/>
            </a:pPr>
            <a:r>
              <a:rPr lang="tr-TR" dirty="0" smtClean="0"/>
              <a:t>‘BİZ’ </a:t>
            </a:r>
            <a:r>
              <a:rPr lang="tr-TR" dirty="0" err="1" smtClean="0"/>
              <a:t>ve’SİZ</a:t>
            </a:r>
            <a:r>
              <a:rPr lang="tr-TR" dirty="0" smtClean="0"/>
              <a:t>’  en çok kullandığı sözcüktür ‘BEN’ ise en az </a:t>
            </a:r>
          </a:p>
          <a:p>
            <a:pPr eaLnBrk="0" hangingPunct="0">
              <a:buFontTx/>
              <a:buChar char="•"/>
            </a:pPr>
            <a:r>
              <a:rPr lang="tr-TR" dirty="0" smtClean="0"/>
              <a:t>Liyakat ve Adalet temel değerleridir</a:t>
            </a:r>
          </a:p>
          <a:p>
            <a:pPr eaLnBrk="0" hangingPunct="0">
              <a:buFontTx/>
              <a:buChar char="•"/>
            </a:pPr>
            <a:r>
              <a:rPr lang="tr-TR" dirty="0" smtClean="0"/>
              <a:t>Bilgi kendisinin en önemli hazinesidir</a:t>
            </a:r>
          </a:p>
          <a:p>
            <a:pPr eaLnBrk="0" hangingPunct="0">
              <a:buFontTx/>
              <a:buChar char="•"/>
            </a:pPr>
            <a:r>
              <a:rPr lang="tr-TR" dirty="0" smtClean="0"/>
              <a:t>Neyin hatalı olduğunu söyler kimin değil</a:t>
            </a:r>
          </a:p>
          <a:p>
            <a:pPr eaLnBrk="0" hangingPunct="0">
              <a:buFontTx/>
              <a:buChar char="•"/>
            </a:pPr>
            <a:endParaRPr lang="tr-TR" dirty="0" smtClean="0"/>
          </a:p>
          <a:p>
            <a:pPr eaLnBrk="0" hangingPunct="0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188640"/>
            <a:ext cx="7776864" cy="72008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/>
              <a:t>LİDER ANTRENÖR NE YAPMAZ</a:t>
            </a:r>
            <a:r>
              <a:rPr lang="tr-TR" dirty="0" smtClean="0"/>
              <a:t>... 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124744"/>
            <a:ext cx="8622035" cy="554461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SPORCULARI ZORLAMAZ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KORKUTMAZ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GÜÇ KULLANMAZ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KANDIRMAZ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KULLANMAZ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SUÇLAMAZ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KÖTÜMSER OLMAZ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AŞAĞILAMAZ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TEK VE VAZGEÇİLMEZ OLMAYA ÇALIŞMAZ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BAĞIMLI HALE GETİRMEZ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762000" y="1295400"/>
            <a:ext cx="77724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/>
          </a:p>
          <a:p>
            <a:pPr eaLnBrk="0" hangingPunct="0"/>
            <a:endParaRPr lang="en-US"/>
          </a:p>
          <a:p>
            <a:pPr eaLnBrk="0" hangingPunct="0"/>
            <a:endParaRPr lang="en-US"/>
          </a:p>
          <a:p>
            <a:pPr eaLnBrk="0" hangingPunct="0"/>
            <a:endParaRPr lang="en-US"/>
          </a:p>
          <a:p>
            <a:pPr eaLnBrk="0" hangingPunct="0"/>
            <a:endParaRPr lang="en-US"/>
          </a:p>
        </p:txBody>
      </p:sp>
      <p:pic>
        <p:nvPicPr>
          <p:cNvPr id="4098" name="Picture 2" descr="C:\Users\veysel\Desktop\imagesCABAF2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916832"/>
            <a:ext cx="2808312" cy="331236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514600"/>
            <a:ext cx="8153400" cy="415476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4000" b="1" dirty="0" smtClean="0"/>
              <a:t>İNSANLIK HALLERİ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3200" b="1" dirty="0" smtClean="0"/>
              <a:t>Bir lider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>Aldatılabilir</a:t>
            </a:r>
            <a:br>
              <a:rPr lang="tr-TR" sz="2400" dirty="0" smtClean="0"/>
            </a:br>
            <a:r>
              <a:rPr lang="tr-TR" sz="2400" dirty="0" smtClean="0"/>
              <a:t>zaman zaman kaybedebilir</a:t>
            </a:r>
            <a:br>
              <a:rPr lang="tr-TR" sz="2400" dirty="0" smtClean="0"/>
            </a:br>
            <a:r>
              <a:rPr lang="tr-TR" sz="2400" dirty="0" smtClean="0"/>
              <a:t>ihanete uğrayabilir</a:t>
            </a:r>
            <a:br>
              <a:rPr lang="tr-TR" sz="2400" dirty="0" smtClean="0"/>
            </a:br>
            <a:r>
              <a:rPr lang="tr-TR" sz="2400" dirty="0" smtClean="0"/>
              <a:t>Sevdiklerin kendisini anlamayabilir </a:t>
            </a:r>
            <a:br>
              <a:rPr lang="tr-TR" sz="2400" dirty="0" smtClean="0"/>
            </a:br>
            <a:r>
              <a:rPr lang="tr-TR" sz="2400" dirty="0" err="1" smtClean="0"/>
              <a:t>Terkedilebilir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err="1" smtClean="0"/>
              <a:t>İşşiz</a:t>
            </a:r>
            <a:r>
              <a:rPr lang="tr-TR" sz="2400" dirty="0" smtClean="0"/>
              <a:t>, parasız kalabilir, kovulabilir</a:t>
            </a:r>
            <a:br>
              <a:rPr lang="tr-TR" sz="2400" dirty="0" smtClean="0"/>
            </a:br>
            <a:r>
              <a:rPr lang="tr-TR" sz="2400" dirty="0" smtClean="0"/>
              <a:t>şansızlıklar yakasını bırakmıyor olabilir</a:t>
            </a:r>
            <a:br>
              <a:rPr lang="tr-TR" sz="2400" dirty="0" smtClean="0"/>
            </a:br>
            <a:r>
              <a:rPr lang="tr-TR" sz="2400" dirty="0" smtClean="0"/>
              <a:t>hatalar yapabilir</a:t>
            </a:r>
            <a:br>
              <a:rPr lang="tr-TR" sz="2400" dirty="0" smtClean="0"/>
            </a:br>
            <a:r>
              <a:rPr lang="tr-TR" sz="2400" dirty="0" smtClean="0"/>
              <a:t>Haksızlıklar yapılabilir</a:t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>bunlar doğal. </a:t>
            </a:r>
            <a:endParaRPr lang="en-US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60648"/>
            <a:ext cx="8550027" cy="6048672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r>
              <a:rPr lang="en-US" u="sng" dirty="0" smtClean="0"/>
              <a:t> </a:t>
            </a:r>
            <a:endParaRPr lang="en-US" dirty="0" smtClean="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143000" y="1524000"/>
            <a:ext cx="77724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Century Gothic" pitchFamily="34" charset="0"/>
              <a:buNone/>
            </a:pPr>
            <a:endParaRPr lang="en-US"/>
          </a:p>
          <a:p>
            <a:pPr eaLnBrk="0" hangingPunct="0"/>
            <a:endParaRPr lang="en-US"/>
          </a:p>
          <a:p>
            <a:pPr eaLnBrk="0" hangingPunct="0"/>
            <a:endParaRPr lang="en-US"/>
          </a:p>
          <a:p>
            <a:pPr eaLnBrk="0" hangingPunct="0"/>
            <a:endParaRPr lang="en-US"/>
          </a:p>
          <a:p>
            <a:pPr eaLnBrk="0" hangingPunct="0"/>
            <a:endParaRPr lang="en-US"/>
          </a:p>
          <a:p>
            <a:pPr eaLnBrk="0" hangingPunct="0"/>
            <a:endParaRPr lang="en-US"/>
          </a:p>
        </p:txBody>
      </p:sp>
      <p:pic>
        <p:nvPicPr>
          <p:cNvPr id="5123" name="Picture 3" descr="C:\Users\veysel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7704" y="1340768"/>
            <a:ext cx="2590800" cy="324036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FELSEFE NEDİR?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16624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Eski Yunancada bilgelik anlamına gelen,gerçeğin düşünce yoluyla araştırılması, bilgiyi sevmek ve gerçek bilgiyi bulmak olarak tanımlanmaktadır.</a:t>
            </a:r>
          </a:p>
          <a:p>
            <a:endParaRPr lang="tr-TR" dirty="0" smtClean="0"/>
          </a:p>
          <a:p>
            <a:r>
              <a:rPr lang="tr-TR" dirty="0" smtClean="0"/>
              <a:t>Felsefe, insanın bireysel ve mesleki yaşantısına yön veren inanç ve değerler sistemidir.</a:t>
            </a:r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1026" name="Picture 2" descr="C:\Users\veysel\Desktop\imagesCAUQCM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005064"/>
            <a:ext cx="302433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sz="4000" dirty="0" smtClean="0">
                <a:solidFill>
                  <a:srgbClr val="FF0000"/>
                </a:solidFill>
              </a:rPr>
              <a:t>ANTRENÖRLÜK FELSEFESİ </a:t>
            </a:r>
          </a:p>
          <a:p>
            <a:pPr algn="ctr">
              <a:buNone/>
            </a:pPr>
            <a:r>
              <a:rPr lang="tr-TR" sz="4000" dirty="0" smtClean="0">
                <a:solidFill>
                  <a:srgbClr val="FF0000"/>
                </a:solidFill>
              </a:rPr>
              <a:t>SKOR İLİŞKİSİ</a:t>
            </a:r>
            <a:endParaRPr lang="tr-T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7" name="Rectangle 19"/>
          <p:cNvSpPr>
            <a:spLocks noGrp="1" noChangeArrowheads="1"/>
          </p:cNvSpPr>
          <p:nvPr>
            <p:ph type="title"/>
          </p:nvPr>
        </p:nvSpPr>
        <p:spPr>
          <a:xfrm>
            <a:off x="1547664" y="260648"/>
            <a:ext cx="6923112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sz="3600" b="1" dirty="0" smtClean="0"/>
              <a:t>BAŞARI VEYA BAŞARISIZLIĞA SEBEP OLAN FAKTÖRLER</a:t>
            </a:r>
          </a:p>
        </p:txBody>
      </p:sp>
      <p:graphicFrame>
        <p:nvGraphicFramePr>
          <p:cNvPr id="27768" name="Group 120"/>
          <p:cNvGraphicFramePr>
            <a:graphicFrameLocks noGrp="1"/>
          </p:cNvGraphicFramePr>
          <p:nvPr>
            <p:ph type="tbl" idx="1"/>
          </p:nvPr>
        </p:nvGraphicFramePr>
        <p:xfrm>
          <a:off x="683569" y="1600200"/>
          <a:ext cx="7920878" cy="3732213"/>
        </p:xfrm>
        <a:graphic>
          <a:graphicData uri="http://schemas.openxmlformats.org/drawingml/2006/table">
            <a:tbl>
              <a:tblPr/>
              <a:tblGrid>
                <a:gridCol w="2179711"/>
                <a:gridCol w="1781676"/>
                <a:gridCol w="1980693"/>
                <a:gridCol w="1978798"/>
              </a:tblGrid>
              <a:tr h="1397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Zaman İçindeki Süreklilik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Kişiye Bağımlılık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İç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Dış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27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Sabit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Yetenek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Görev Zorluğu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25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Değişken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Gayret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Şans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07" name="Line 113"/>
          <p:cNvSpPr>
            <a:spLocks noChangeShapeType="1"/>
          </p:cNvSpPr>
          <p:nvPr/>
        </p:nvSpPr>
        <p:spPr bwMode="auto">
          <a:xfrm flipH="1">
            <a:off x="6660230" y="4365104"/>
            <a:ext cx="1944217" cy="936104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008" name="Line 114"/>
          <p:cNvSpPr>
            <a:spLocks noChangeShapeType="1"/>
          </p:cNvSpPr>
          <p:nvPr/>
        </p:nvSpPr>
        <p:spPr bwMode="auto">
          <a:xfrm>
            <a:off x="6660232" y="4437112"/>
            <a:ext cx="1944216" cy="86409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009" name="Rectangle 115"/>
          <p:cNvSpPr>
            <a:spLocks noChangeArrowheads="1"/>
          </p:cNvSpPr>
          <p:nvPr/>
        </p:nvSpPr>
        <p:spPr bwMode="auto">
          <a:xfrm>
            <a:off x="250825" y="5661248"/>
            <a:ext cx="8642350" cy="10081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400" b="1" dirty="0">
                <a:solidFill>
                  <a:srgbClr val="000099"/>
                </a:solidFill>
                <a:latin typeface="Times New Roman" pitchFamily="18" charset="0"/>
              </a:rPr>
              <a:t>GÜÇLÜ VEYA ZAYIF RAKİP DEĞİL, RAKİP VARDIR.</a:t>
            </a:r>
          </a:p>
          <a:p>
            <a:pPr algn="ctr"/>
            <a:r>
              <a:rPr lang="tr-TR" sz="2400" b="1" dirty="0">
                <a:solidFill>
                  <a:srgbClr val="000099"/>
                </a:solidFill>
                <a:latin typeface="Times New Roman" pitchFamily="18" charset="0"/>
              </a:rPr>
              <a:t>ŞANS VE UĞUR </a:t>
            </a:r>
            <a:r>
              <a:rPr lang="tr-TR" sz="2400" b="1" dirty="0" smtClean="0">
                <a:solidFill>
                  <a:srgbClr val="000099"/>
                </a:solidFill>
                <a:latin typeface="Times New Roman" pitchFamily="18" charset="0"/>
              </a:rPr>
              <a:t>YOKTUR, </a:t>
            </a:r>
            <a:r>
              <a:rPr lang="tr-TR" sz="2400" b="1" dirty="0">
                <a:solidFill>
                  <a:srgbClr val="000099"/>
                </a:solidFill>
                <a:latin typeface="Times New Roman" pitchFamily="18" charset="0"/>
              </a:rPr>
              <a:t>ÇALIŞMA VE GAYRET VARDIR</a:t>
            </a:r>
            <a:r>
              <a:rPr lang="tr-TR" sz="2400" b="1" dirty="0">
                <a:solidFill>
                  <a:srgbClr val="CCFFCC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77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7" grpId="0" animBg="1"/>
      <p:bldP spid="42008" grpId="0" animBg="1"/>
      <p:bldP spid="4200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smtClean="0">
                <a:solidFill>
                  <a:srgbClr val="FF0066"/>
                </a:solidFill>
                <a:latin typeface="Comic Sans MS" pitchFamily="66" charset="0"/>
              </a:rPr>
              <a:t>SPORCULARA GÖRE BAŞARI VE BAŞARISIZLIĞI ETKİLEYEN FAKTÖRLER</a:t>
            </a:r>
          </a:p>
        </p:txBody>
      </p:sp>
      <p:graphicFrame>
        <p:nvGraphicFramePr>
          <p:cNvPr id="29839" name="Group 143"/>
          <p:cNvGraphicFramePr>
            <a:graphicFrameLocks noGrp="1"/>
          </p:cNvGraphicFramePr>
          <p:nvPr>
            <p:ph type="tbl" idx="1"/>
          </p:nvPr>
        </p:nvGraphicFramePr>
        <p:xfrm>
          <a:off x="179388" y="1845495"/>
          <a:ext cx="8785225" cy="4463825"/>
        </p:xfrm>
        <a:graphic>
          <a:graphicData uri="http://schemas.openxmlformats.org/drawingml/2006/table">
            <a:tbl>
              <a:tblPr/>
              <a:tblGrid>
                <a:gridCol w="2928937"/>
                <a:gridCol w="1309688"/>
                <a:gridCol w="1617662"/>
                <a:gridCol w="1303338"/>
                <a:gridCol w="1625600"/>
              </a:tblGrid>
              <a:tr h="63974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FAKTÖRLER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BİREYSEL SPORLAR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TAKIM SPORLARI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349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Kazanma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Kaybetme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Kazanma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Kaybetme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KABİLİYET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GAYRET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49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GÖREVİN GÜÇLÜĞÜ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ŞANS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TAKIM ÇALIŞMASI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DIŞ DENETİMLİ ANTRENÖRLER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816424"/>
          </a:xfrm>
        </p:spPr>
        <p:txBody>
          <a:bodyPr>
            <a:normAutofit/>
          </a:bodyPr>
          <a:lstStyle/>
          <a:p>
            <a:r>
              <a:rPr lang="tr-TR" dirty="0" smtClean="0"/>
              <a:t>Olaylarla kendi davranışları arasında bağlantı kurmaz.</a:t>
            </a:r>
          </a:p>
          <a:p>
            <a:r>
              <a:rPr lang="tr-TR" dirty="0" smtClean="0"/>
              <a:t>Olayların kontrolünün kendi dışında olduğunu düşünür.</a:t>
            </a:r>
          </a:p>
          <a:p>
            <a:r>
              <a:rPr lang="tr-TR" dirty="0" smtClean="0"/>
              <a:t>Şansa bağlı tesadüfi durumları tercih eder.</a:t>
            </a:r>
          </a:p>
          <a:p>
            <a:r>
              <a:rPr lang="tr-TR" dirty="0" smtClean="0"/>
              <a:t>Az mücadele gerektiren hedefleri belirlerler.</a:t>
            </a:r>
          </a:p>
          <a:p>
            <a:r>
              <a:rPr lang="tr-TR" dirty="0" smtClean="0"/>
              <a:t>Kendine güvenleri ve öz saygıları zayıftır.</a:t>
            </a:r>
          </a:p>
          <a:p>
            <a:r>
              <a:rPr lang="tr-TR" dirty="0" smtClean="0"/>
              <a:t>Başarı ve başarısızlıkta sorumluluğu kabullenmezler.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İÇ DENETİMLİ ANTRENÖRLER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84576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Olumlu ve olumsuz olayları kendi davranışları olarak algılar.</a:t>
            </a:r>
          </a:p>
          <a:p>
            <a:r>
              <a:rPr lang="tr-TR" dirty="0" smtClean="0"/>
              <a:t>Kendine güvenleri ve benlik saygıları yüksektir.</a:t>
            </a:r>
          </a:p>
          <a:p>
            <a:r>
              <a:rPr lang="tr-TR" dirty="0" smtClean="0"/>
              <a:t>Tutarlı başarıyla daha da desteklenir.</a:t>
            </a:r>
          </a:p>
          <a:p>
            <a:r>
              <a:rPr lang="tr-TR" dirty="0" smtClean="0"/>
              <a:t>Devamlı başarısızlığa daha dirençlidir.</a:t>
            </a:r>
          </a:p>
          <a:p>
            <a:r>
              <a:rPr lang="tr-TR" dirty="0" smtClean="0"/>
              <a:t>Hayatlarındaki bir çok olayı düzenlemesi gerektiğini ve sorumlu tutulacağını hisseder.</a:t>
            </a:r>
          </a:p>
          <a:p>
            <a:r>
              <a:rPr lang="tr-TR" dirty="0" smtClean="0"/>
              <a:t>Becerilerini kullandıkları durumları tesadüfi durumlara tercih ederler.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036638"/>
            <a:ext cx="4572000" cy="4525962"/>
          </a:xfrm>
        </p:spPr>
        <p:txBody>
          <a:bodyPr/>
          <a:lstStyle/>
          <a:p>
            <a:pPr algn="ctr">
              <a:buFontTx/>
              <a:buNone/>
            </a:pPr>
            <a:r>
              <a:rPr lang="tr-TR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“BAŞARILI BİR TAKIMIN PEK ÇOK ELLERİ, </a:t>
            </a:r>
          </a:p>
          <a:p>
            <a:pPr algn="ctr">
              <a:buFontTx/>
              <a:buNone/>
            </a:pPr>
            <a:r>
              <a:rPr lang="tr-TR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AMA </a:t>
            </a:r>
          </a:p>
          <a:p>
            <a:pPr algn="ctr">
              <a:buFontTx/>
              <a:buNone/>
            </a:pPr>
            <a:r>
              <a:rPr lang="tr-TR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TEK BİR BEYNİ VARDIR.”</a:t>
            </a:r>
          </a:p>
        </p:txBody>
      </p:sp>
      <p:pic>
        <p:nvPicPr>
          <p:cNvPr id="95237" name="Picture 5" descr="193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73738" y="990600"/>
            <a:ext cx="2684462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FELSEFİ YAKLAŞIMLAR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“FUTBOL MAKİNESİ GÜZEL BİR LAF DEĞİL, KALBE VE RUHA’DA İHTİYAÇ VAR.”</a:t>
            </a:r>
          </a:p>
          <a:p>
            <a:endParaRPr lang="tr-TR" dirty="0" smtClean="0"/>
          </a:p>
          <a:p>
            <a:r>
              <a:rPr lang="tr-TR" dirty="0" smtClean="0"/>
              <a:t>BEN Mİ ÇOK ZEKİYİM, SEN Mİ ÇOK APTALSIN?”</a:t>
            </a:r>
          </a:p>
          <a:p>
            <a:pPr lvl="7">
              <a:buNone/>
            </a:pPr>
            <a:r>
              <a:rPr lang="tr-TR" dirty="0" smtClean="0"/>
              <a:t>				</a:t>
            </a:r>
          </a:p>
          <a:p>
            <a:pPr lvl="7">
              <a:buNone/>
            </a:pPr>
            <a:r>
              <a:rPr lang="tr-TR" dirty="0" smtClean="0"/>
              <a:t>				 LOUİS VAN GAAL</a:t>
            </a:r>
          </a:p>
          <a:p>
            <a:pPr lvl="7"/>
            <a:endParaRPr lang="tr-TR" dirty="0" smtClean="0"/>
          </a:p>
        </p:txBody>
      </p:sp>
      <p:pic>
        <p:nvPicPr>
          <p:cNvPr id="5122" name="Picture 2" descr="C:\Users\veysel\Desktop\imagesCAXFIM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7513" y="4821510"/>
            <a:ext cx="2466975" cy="1847850"/>
          </a:xfrm>
          <a:prstGeom prst="rect">
            <a:avLst/>
          </a:prstGeom>
          <a:noFill/>
        </p:spPr>
      </p:pic>
      <p:pic>
        <p:nvPicPr>
          <p:cNvPr id="5123" name="Picture 3" descr="C:\Users\veysel\Desktop\imagesCAYZZIS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97152"/>
            <a:ext cx="2314575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FELSEFİ YAKLAŞIMLAR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4752528"/>
          </a:xfrm>
        </p:spPr>
        <p:txBody>
          <a:bodyPr>
            <a:normAutofit fontScale="92500" lnSpcReduction="10000"/>
          </a:bodyPr>
          <a:lstStyle/>
          <a:p>
            <a:pPr marL="182563" lvl="7" indent="-182563"/>
            <a:r>
              <a:rPr lang="tr-TR" sz="2600" dirty="0" smtClean="0"/>
              <a:t>DÜNYANIN EN İYİ TEKNİK DİREKTÖRÜ BEN DEĞİLİM FAKAT BENDEN DAHA İYİ TEKNİK DİREKTÖRDE YOK.</a:t>
            </a:r>
          </a:p>
          <a:p>
            <a:pPr marL="182563" lvl="8" indent="-182563"/>
            <a:endParaRPr lang="tr-TR" sz="2600" dirty="0" smtClean="0"/>
          </a:p>
          <a:p>
            <a:pPr marL="182563" lvl="8" indent="-182563"/>
            <a:r>
              <a:rPr lang="tr-TR" sz="2600" dirty="0" smtClean="0"/>
              <a:t>“BENİM İÇİN MÜSABAKA 90 DK. SONUNDA DEĞİL, BASIN TOPLANTISI SONA ERİNCE BİTMİŞ SAYILIR.”</a:t>
            </a:r>
          </a:p>
          <a:p>
            <a:pPr marL="182563" lvl="8" indent="-182563"/>
            <a:endParaRPr lang="tr-TR" sz="2600" dirty="0" smtClean="0"/>
          </a:p>
          <a:p>
            <a:pPr marL="182563" lvl="8" indent="-182563"/>
            <a:r>
              <a:rPr lang="tr-TR" sz="2600" dirty="0" smtClean="0"/>
              <a:t>“ İŞİMİN KOLAY OLDUĞUNU İSTESEYDİM PORTO’DA KALIRDIM. GÜZEL MAVİ KOLTUK, ŞAMPİYONLAR LİGİ KUPASI, TANRI VE TANRI’DAN SONRA BEN…” 		</a:t>
            </a:r>
          </a:p>
          <a:p>
            <a:pPr marL="182563" lvl="8" indent="-182563"/>
            <a:endParaRPr lang="tr-TR" sz="2600" dirty="0" smtClean="0"/>
          </a:p>
          <a:p>
            <a:pPr marL="182563" lvl="8" indent="-182563">
              <a:buNone/>
            </a:pPr>
            <a:r>
              <a:rPr lang="tr-TR" sz="2600" dirty="0" smtClean="0"/>
              <a:t>						JOSE MOURİNHO</a:t>
            </a:r>
          </a:p>
          <a:p>
            <a:pPr marL="182563" lvl="8" indent="-182563">
              <a:buNone/>
            </a:pPr>
            <a:r>
              <a:rPr lang="tr-TR" sz="2600" dirty="0" smtClean="0"/>
              <a:t>	</a:t>
            </a:r>
            <a:endParaRPr lang="tr-TR" sz="2600" dirty="0"/>
          </a:p>
        </p:txBody>
      </p:sp>
      <p:pic>
        <p:nvPicPr>
          <p:cNvPr id="1028" name="Picture 4" descr="C:\Users\veysel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3" y="5175076"/>
            <a:ext cx="3384376" cy="1638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FELSEFİ YAKLAŞIMLAR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5842992" cy="4389120"/>
          </a:xfrm>
        </p:spPr>
        <p:txBody>
          <a:bodyPr/>
          <a:lstStyle/>
          <a:p>
            <a:r>
              <a:rPr lang="tr-TR" dirty="0" smtClean="0"/>
              <a:t>İNGİLTEREDE ÇALIŞMAYI İSTERİM. AMA BEN OYUNCULARIMLA SÜREKLİ KONUŞARAK,İLETİŞİM HALİNDE OLMAYI, ONLARA AKLIMDAN VE KALBİMDEN GEÇENİ AKTARMAYI SEVEN BİR EKNİK ADAMIM. HAL BÖYLEYKEN BİR TECÜMANA SAHİP OLMAK HOŞ OLMAZ.</a:t>
            </a:r>
          </a:p>
          <a:p>
            <a:pPr lvl="5">
              <a:buNone/>
            </a:pPr>
            <a:r>
              <a:rPr lang="tr-TR" dirty="0" smtClean="0"/>
              <a:t>				MARCELLO LİPPİ</a:t>
            </a:r>
            <a:endParaRPr lang="tr-TR" dirty="0"/>
          </a:p>
        </p:txBody>
      </p:sp>
      <p:pic>
        <p:nvPicPr>
          <p:cNvPr id="2051" name="Picture 3" descr="C:\Users\veysel\Desktop\imagesCA76FRM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4246" y="3429000"/>
            <a:ext cx="2762250" cy="33855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FELSEFİ YAKLAŞIMLAR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908720"/>
            <a:ext cx="6048672" cy="568863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“ </a:t>
            </a:r>
            <a:r>
              <a:rPr lang="tr-TR" sz="2600" dirty="0" smtClean="0"/>
              <a:t>İNSANLAR BENİM İÇİN SABIRSIZ, HOŞGÖRÜSÜZ OLDUĞUMU SÖYLÜYOR. KONU FUTBOL OLUNCA EVET HAKLILAR.”</a:t>
            </a:r>
          </a:p>
          <a:p>
            <a:endParaRPr lang="tr-TR" sz="2600" dirty="0" smtClean="0"/>
          </a:p>
          <a:p>
            <a:r>
              <a:rPr lang="tr-TR" sz="2600" dirty="0" smtClean="0"/>
              <a:t>OYUNCULARIN,TARAFTARLARIN,MEDYANIN,KULÜP YÖNETİCİLERİNİN YANİ HER KİM OLURSA SAÇMA KONUŞMALARINA DAYANAMIYORUM. NEDEN VAKTİMİ BENDEN DAHA AZ ZEKİ İNSANLARI DİNLEMEKLE HARCAYAYIM</a:t>
            </a:r>
            <a:r>
              <a:rPr lang="tr-TR" dirty="0" smtClean="0"/>
              <a:t>.</a:t>
            </a:r>
          </a:p>
          <a:p>
            <a:pPr lvl="5">
              <a:buNone/>
            </a:pPr>
            <a:r>
              <a:rPr lang="tr-TR" dirty="0" smtClean="0"/>
              <a:t>                               FABİO CAPELLO</a:t>
            </a:r>
            <a:endParaRPr lang="tr-TR" dirty="0"/>
          </a:p>
        </p:txBody>
      </p:sp>
      <p:pic>
        <p:nvPicPr>
          <p:cNvPr id="3074" name="Picture 2" descr="C:\Users\veysel\Desktop\imagesCAAA9K5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284984"/>
            <a:ext cx="3024336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FELSEFİ YAKLAŞIMLAR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40768"/>
            <a:ext cx="6228184" cy="5040560"/>
          </a:xfrm>
        </p:spPr>
        <p:txBody>
          <a:bodyPr>
            <a:normAutofit fontScale="92500" lnSpcReduction="20000"/>
          </a:bodyPr>
          <a:lstStyle/>
          <a:p>
            <a:r>
              <a:rPr lang="tr-TR" sz="2600" dirty="0" smtClean="0"/>
              <a:t>“BAŞARIMIN SIRRI ORTADA; DÜZGÜN BİR AİLE HAYATIM VAR. EVİMDE ÇOK MUTLU BİR HAYAT SÜRDÜRÜYORUM. İNANCIMDAN GÜÇ ALIYORUM. BU BENİM TAZE KUVVET TOPLAMAMI KOLAYLAŞTIRIYOR.”</a:t>
            </a:r>
          </a:p>
          <a:p>
            <a:endParaRPr lang="tr-TR" sz="2600" dirty="0" smtClean="0"/>
          </a:p>
          <a:p>
            <a:r>
              <a:rPr lang="tr-TR" sz="2600" dirty="0" smtClean="0"/>
              <a:t>REAL MADRİD,M.UNİTED,CHELSEA TEKLİFLERİNİ KABUL ETMEDİM. ÖZGÜRLÜK BİR İNSANIN YAPABİLECEĞİNİ </a:t>
            </a:r>
            <a:r>
              <a:rPr lang="tr-TR" sz="2600" dirty="0" smtClean="0"/>
              <a:t>YAPMAK </a:t>
            </a:r>
            <a:r>
              <a:rPr lang="tr-TR" sz="2600" dirty="0" smtClean="0"/>
              <a:t>ZORUNDA OLMASI DEĞİL, AKSİNE BAZI ŞEYLERİ YAPABİLECEĞİ HALDE YAPMAK İSTEMEMESİDİR</a:t>
            </a:r>
            <a:r>
              <a:rPr lang="tr-TR" dirty="0" smtClean="0"/>
              <a:t>.”</a:t>
            </a:r>
          </a:p>
          <a:p>
            <a:pPr lvl="5">
              <a:buNone/>
            </a:pPr>
            <a:r>
              <a:rPr lang="tr-TR" dirty="0" smtClean="0"/>
              <a:t>                                 OTTMAR HİTZFELD</a:t>
            </a:r>
          </a:p>
          <a:p>
            <a:endParaRPr lang="tr-TR" dirty="0"/>
          </a:p>
        </p:txBody>
      </p:sp>
      <p:pic>
        <p:nvPicPr>
          <p:cNvPr id="4099" name="Picture 3" descr="C:\Users\veysel\Desktop\imagesCAFT59P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861049"/>
            <a:ext cx="3312368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FELSEFİ YAKLAŞIMLAR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908720"/>
            <a:ext cx="7128792" cy="5760640"/>
          </a:xfrm>
        </p:spPr>
        <p:txBody>
          <a:bodyPr>
            <a:normAutofit/>
          </a:bodyPr>
          <a:lstStyle/>
          <a:p>
            <a:r>
              <a:rPr lang="tr-TR" dirty="0" smtClean="0"/>
              <a:t>“BAZILARI İYİ OYNAMANIN NEYE YARAYACAĞINI SORMAYA BAŞLADI. ÖYLEYSE BENDE BORGES’E ŞİİRİN NE OLDUĞUNU SORMAYA CESARET ETTİKLERİNDE VERDİĞİ CEVABA ÖZENEYİM:</a:t>
            </a:r>
          </a:p>
          <a:p>
            <a:pPr lvl="2"/>
            <a:r>
              <a:rPr lang="tr-TR" dirty="0" smtClean="0"/>
              <a:t> GÜNDOĞUMU NEYE YARAR?</a:t>
            </a:r>
          </a:p>
          <a:p>
            <a:pPr lvl="2"/>
            <a:r>
              <a:rPr lang="tr-TR" dirty="0" smtClean="0"/>
              <a:t>KAHVENİN KOKUSU NEYE YARAR?</a:t>
            </a:r>
          </a:p>
          <a:p>
            <a:pPr>
              <a:buNone/>
            </a:pPr>
            <a:r>
              <a:rPr lang="tr-TR" dirty="0" smtClean="0"/>
              <a:t>   KEYİF, HİS VE YAŞAMAK İÇİNDİRLER.”</a:t>
            </a:r>
          </a:p>
          <a:p>
            <a:endParaRPr lang="tr-TR" dirty="0" smtClean="0"/>
          </a:p>
          <a:p>
            <a:r>
              <a:rPr lang="tr-TR" dirty="0" smtClean="0"/>
              <a:t>“FUTBOL MUTLULUĞUMUZA BİR BAHANEDİR.”</a:t>
            </a:r>
          </a:p>
          <a:p>
            <a:pPr lvl="5">
              <a:buNone/>
            </a:pPr>
            <a:r>
              <a:rPr lang="tr-TR" dirty="0" smtClean="0"/>
              <a:t>                         </a:t>
            </a:r>
          </a:p>
          <a:p>
            <a:pPr lvl="5">
              <a:buNone/>
            </a:pPr>
            <a:r>
              <a:rPr lang="tr-TR" dirty="0" smtClean="0"/>
              <a:t>                                       JORGE VALDANO</a:t>
            </a:r>
            <a:endParaRPr lang="tr-TR" dirty="0"/>
          </a:p>
        </p:txBody>
      </p:sp>
      <p:pic>
        <p:nvPicPr>
          <p:cNvPr id="7170" name="Picture 2" descr="C:\Users\veysel\Desktop\imagesCAK6VA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284984"/>
            <a:ext cx="2808313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1379</TotalTime>
  <Words>1066</Words>
  <Application>Microsoft Office PowerPoint</Application>
  <PresentationFormat>Ekran Gösterisi (4:3)</PresentationFormat>
  <Paragraphs>299</Paragraphs>
  <Slides>35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6" baseType="lpstr">
      <vt:lpstr>Akış</vt:lpstr>
      <vt:lpstr>ANTRENÖRLÜK FELSEFESİ</vt:lpstr>
      <vt:lpstr>BAŞLARKEN…</vt:lpstr>
      <vt:lpstr>FELSEFE NEDİR?</vt:lpstr>
      <vt:lpstr>FELSEFİ YAKLAŞIMLAR</vt:lpstr>
      <vt:lpstr>FELSEFİ YAKLAŞIMLAR</vt:lpstr>
      <vt:lpstr>FELSEFİ YAKLAŞIMLAR</vt:lpstr>
      <vt:lpstr>FELSEFİ YAKLAŞIMLAR</vt:lpstr>
      <vt:lpstr>FELSEFİ YAKLAŞIMLAR</vt:lpstr>
      <vt:lpstr>FELSEFİ YAKLAŞIMLAR</vt:lpstr>
      <vt:lpstr>FELSEFİ YAKLAŞIMLAR</vt:lpstr>
      <vt:lpstr>FELSEFİ YAKLAŞIMLAR</vt:lpstr>
      <vt:lpstr>FELSEFE GELİŞTİRMEYE PRAMİDAL YAKLAŞIM</vt:lpstr>
      <vt:lpstr>FELSEFE GELİŞTİRMEYE PRAMİDAL  YAKLAŞIM</vt:lpstr>
      <vt:lpstr>FELSEFE GELİŞTİRMEYE PRAMİDAL  YAKLAŞIM</vt:lpstr>
      <vt:lpstr>ANTRENÖRLÜK FELSEFESİ</vt:lpstr>
      <vt:lpstr>ANTRENÖRLÜK FELSEFESİ</vt:lpstr>
      <vt:lpstr>SPORDA MOTİVASYON</vt:lpstr>
      <vt:lpstr>Slayt 18</vt:lpstr>
      <vt:lpstr>FELSEFİ BOYUTLARIYLA BAŞARILI  ANTRENÖRLÜK</vt:lpstr>
      <vt:lpstr>    HANGİSİ SİZİ DAHA İYİ İFADE EDİYOR? </vt:lpstr>
      <vt:lpstr>OTORİTER ANTRENÖR</vt:lpstr>
      <vt:lpstr>DEMOKRATİK ANTRENÖR</vt:lpstr>
      <vt:lpstr>GEVŞEK ANTRENÖR</vt:lpstr>
      <vt:lpstr>ANTRENÖRLÜK FELSEFESİ GELİŞTİRMEK</vt:lpstr>
      <vt:lpstr>ANTRENÖRLÜK FELSEFESİ GELİŞTİRMEK</vt:lpstr>
      <vt:lpstr>LİDER ANTRENÖR FELSEFESİ</vt:lpstr>
      <vt:lpstr>LİDER ANTRENÖR NE YAPAR...</vt:lpstr>
      <vt:lpstr>LİDER ANTRENÖR NE YAPMAZ... </vt:lpstr>
      <vt:lpstr>   İNSANLIK HALLERİ Bir lider  Aldatılabilir zaman zaman kaybedebilir ihanete uğrayabilir Sevdiklerin kendisini anlamayabilir  Terkedilebilir İşşiz, parasız kalabilir, kovulabilir şansızlıklar yakasını bırakmıyor olabilir hatalar yapabilir Haksızlıklar yapılabilir  bunlar doğal. </vt:lpstr>
      <vt:lpstr>Slayt 30</vt:lpstr>
      <vt:lpstr>BAŞARI VEYA BAŞARISIZLIĞA SEBEP OLAN FAKTÖRLER</vt:lpstr>
      <vt:lpstr>SPORCULARA GÖRE BAŞARI VE BAŞARISIZLIĞI ETKİLEYEN FAKTÖRLER</vt:lpstr>
      <vt:lpstr>DIŞ DENETİMLİ ANTRENÖRLER</vt:lpstr>
      <vt:lpstr>İÇ DENETİMLİ ANTRENÖRLER</vt:lpstr>
      <vt:lpstr>Slayt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veysel</dc:creator>
  <cp:lastModifiedBy>Küçük</cp:lastModifiedBy>
  <cp:revision>130</cp:revision>
  <dcterms:created xsi:type="dcterms:W3CDTF">2011-05-22T17:10:25Z</dcterms:created>
  <dcterms:modified xsi:type="dcterms:W3CDTF">2012-04-09T10:17:21Z</dcterms:modified>
</cp:coreProperties>
</file>