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embeddings/oleObject1.bin" ContentType="application/vnd.openxmlformats-officedocument.oleObject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5" r:id="rId38"/>
    <p:sldId id="296" r:id="rId39"/>
    <p:sldId id="297" r:id="rId40"/>
    <p:sldId id="298" r:id="rId41"/>
    <p:sldId id="294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microsoft.com/office/2006/relationships/legacyDocTextInfo" Target="legacyDocTextInfo.bin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2.bin"/><Relationship Id="rId2" Type="http://schemas.microsoft.com/office/2006/relationships/legacyDiagramText" Target="legacyDiagramText1.bin"/><Relationship Id="rId1" Type="http://schemas.openxmlformats.org/officeDocument/2006/relationships/image" Target="../media/image1.emf"/><Relationship Id="rId4" Type="http://schemas.microsoft.com/office/2006/relationships/legacyDiagramText" Target="legacyDiagramText3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E7630-2008-4546-81C8-9CF8C8D04BAE}" type="datetimeFigureOut">
              <a:rPr lang="tr-TR" smtClean="0"/>
              <a:pPr/>
              <a:t>28.05.2010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13790-6419-4F81-AA98-06148BB2A5A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13790-6419-4F81-AA98-06148BB2A5A2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13790-6419-4F81-AA98-06148BB2A5A2}" type="slidenum">
              <a:rPr lang="tr-TR" smtClean="0"/>
              <a:pPr/>
              <a:t>78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AE309-47B0-43F1-AD42-CAB34835BE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730B9-AA87-49A5-99CA-AD4B4791C8C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FAAF26-5B77-4F1F-AB7C-DFBDE6168A5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1F500-D013-4CF7-83FA-B08EC9FF852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6A166-46CC-4CAA-A4BA-8F594D7E50D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C2CC8-EF88-4BCE-AFA4-B9C853CEB9E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78FD0C-94A6-419B-A608-7D779260533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B139F-8CC6-4448-9152-6B01D913A22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B8BB3-01BC-464B-8445-EF7DBC72395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DB4A7-0EA8-4094-8EDD-018B69E9208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2BA88-A77D-4C32-9B31-AEE6AF613AF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52093D-F025-414B-A7A2-CA143136C820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AEFCA SEMPOZYUMU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000"/>
              <a:t>ANTRENÖRLÜK PROGRAMI</a:t>
            </a:r>
          </a:p>
          <a:p>
            <a:pPr>
              <a:lnSpc>
                <a:spcPct val="80000"/>
              </a:lnSpc>
            </a:pPr>
            <a:r>
              <a:rPr lang="tr-TR" sz="2000"/>
              <a:t>EKİM 2009 BELARUS</a:t>
            </a:r>
          </a:p>
          <a:p>
            <a:pPr>
              <a:lnSpc>
                <a:spcPct val="80000"/>
              </a:lnSpc>
            </a:pPr>
            <a:r>
              <a:rPr lang="tr-TR" sz="2000"/>
              <a:t>ANDY ROXBOURG</a:t>
            </a:r>
          </a:p>
          <a:p>
            <a:pPr>
              <a:lnSpc>
                <a:spcPct val="80000"/>
              </a:lnSpc>
            </a:pPr>
            <a:endParaRPr lang="tr-TR" sz="2000"/>
          </a:p>
          <a:p>
            <a:pPr>
              <a:lnSpc>
                <a:spcPct val="80000"/>
              </a:lnSpc>
            </a:pPr>
            <a:r>
              <a:rPr lang="tr-TR" sz="2000"/>
              <a:t>FIFA TEKNİK DİREKTÖRÜ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YETENEK SÜRECİ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YETENEĞİ TANIMLAMA</a:t>
            </a:r>
          </a:p>
          <a:p>
            <a:pPr>
              <a:lnSpc>
                <a:spcPct val="90000"/>
              </a:lnSpc>
            </a:pPr>
            <a:r>
              <a:rPr lang="tr-TR"/>
              <a:t>YETENEĞE DİKKAT ÇEKME</a:t>
            </a:r>
          </a:p>
          <a:p>
            <a:pPr>
              <a:lnSpc>
                <a:spcPct val="90000"/>
              </a:lnSpc>
            </a:pPr>
            <a:r>
              <a:rPr lang="tr-TR"/>
              <a:t>YETENEĞİ GELİŞTİRME</a:t>
            </a:r>
          </a:p>
          <a:p>
            <a:pPr>
              <a:lnSpc>
                <a:spcPct val="90000"/>
              </a:lnSpc>
            </a:pPr>
            <a:r>
              <a:rPr lang="tr-TR"/>
              <a:t>YETENEĞİ BAŞARIYLA YÖNETME</a:t>
            </a:r>
          </a:p>
          <a:p>
            <a:pPr>
              <a:lnSpc>
                <a:spcPct val="90000"/>
              </a:lnSpc>
            </a:pPr>
            <a:r>
              <a:rPr lang="tr-TR"/>
              <a:t>YETENEĞİ MOTİVE ETME</a:t>
            </a:r>
          </a:p>
          <a:p>
            <a:pPr>
              <a:lnSpc>
                <a:spcPct val="90000"/>
              </a:lnSpc>
            </a:pPr>
            <a:r>
              <a:rPr lang="tr-TR"/>
              <a:t>YETENEĞİ TUTMA</a:t>
            </a:r>
          </a:p>
          <a:p>
            <a:pPr>
              <a:lnSpc>
                <a:spcPct val="90000"/>
              </a:lnSpc>
            </a:pPr>
            <a:r>
              <a:rPr lang="tr-TR"/>
              <a:t>YETENEĞİ KULLANMA</a:t>
            </a:r>
          </a:p>
          <a:p>
            <a:pPr>
              <a:lnSpc>
                <a:spcPct val="90000"/>
              </a:lnSpc>
            </a:pPr>
            <a:r>
              <a:rPr lang="tr-TR"/>
              <a:t>YETENEĞİ KORUMA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 YETENEK GELİŞTİRME YETENEĞE İHTİYAÇ DUYAR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OYUNCU GELİŞTİRME SÜRECİ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YAP BOZ BULMACA GİBİ BİRBİRİNDEN AYRI PARÇALAR BÜYÜK RESMİ ORTAYA ÇIKARIR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     ERNESTO SANCHEZ GOMEZ</a:t>
            </a:r>
          </a:p>
          <a:p>
            <a:pPr>
              <a:buFontTx/>
              <a:buNone/>
            </a:pPr>
            <a:r>
              <a:rPr lang="tr-TR"/>
              <a:t>             “ERNESTO”</a:t>
            </a:r>
          </a:p>
          <a:p>
            <a:pPr>
              <a:buFontTx/>
              <a:buNone/>
            </a:pPr>
            <a:r>
              <a:rPr lang="tr-TR"/>
              <a:t>              05.03.1982</a:t>
            </a:r>
          </a:p>
          <a:p>
            <a:pPr>
              <a:buFontTx/>
              <a:buNone/>
            </a:pPr>
            <a:r>
              <a:rPr lang="tr-TR"/>
              <a:t>      İSPANYA VE REAL MADRİD</a:t>
            </a:r>
          </a:p>
          <a:p>
            <a:pPr>
              <a:buFontTx/>
              <a:buNone/>
            </a:pPr>
            <a:r>
              <a:rPr lang="tr-TR"/>
              <a:t>   </a:t>
            </a:r>
          </a:p>
          <a:p>
            <a:pPr>
              <a:buFontTx/>
              <a:buNone/>
            </a:pPr>
            <a:r>
              <a:rPr lang="tr-TR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ÜSTDÜZEY BİR OYUNCU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KARAKTER</a:t>
            </a:r>
          </a:p>
          <a:p>
            <a:r>
              <a:rPr lang="tr-TR"/>
              <a:t>İŞ AHLAKI</a:t>
            </a:r>
          </a:p>
          <a:p>
            <a:r>
              <a:rPr lang="tr-TR"/>
              <a:t>YETENEK</a:t>
            </a:r>
          </a:p>
          <a:p>
            <a:r>
              <a:rPr lang="tr-TR"/>
              <a:t>ATLETİK ÖZELLİKLER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1 - FELSEFE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FELSEFE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FUTBOL FELSEFENİZ,</a:t>
            </a:r>
          </a:p>
          <a:p>
            <a:r>
              <a:rPr lang="tr-TR"/>
              <a:t>OYUNCU GELİŞTİRME FELSEFENİZ</a:t>
            </a:r>
          </a:p>
          <a:p>
            <a:pPr>
              <a:buFontTx/>
              <a:buNone/>
            </a:pPr>
            <a:r>
              <a:rPr lang="tr-TR"/>
              <a:t>                   NEDİR ?</a:t>
            </a:r>
          </a:p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OYUNU SEVMELİ VE BELİRGİN BİR YAŞAM TARZINI VE  FUTBOL ANLAYIŞINI OYUNCULARINIZLA PAYLAŞMALISINIZ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                                ARSENE WENGER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BİR GENÇLİK FUTBOL FELSEFESİ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       GENÇLİK FUTBOLU</a:t>
            </a:r>
          </a:p>
          <a:p>
            <a:pPr>
              <a:buFontTx/>
              <a:buNone/>
            </a:pPr>
            <a:r>
              <a:rPr lang="tr-TR"/>
              <a:t>                       GÜVEN</a:t>
            </a:r>
          </a:p>
          <a:p>
            <a:pPr>
              <a:buFontTx/>
              <a:buNone/>
            </a:pPr>
            <a:r>
              <a:rPr lang="tr-TR"/>
              <a:t>KİŞİLİK                                  BECERİ</a:t>
            </a:r>
          </a:p>
          <a:p>
            <a:pPr>
              <a:buFontTx/>
              <a:buNone/>
            </a:pPr>
            <a:r>
              <a:rPr lang="tr-TR"/>
              <a:t>MACERA                              ÇEKİCİLİK</a:t>
            </a:r>
          </a:p>
          <a:p>
            <a:pPr>
              <a:buFontTx/>
              <a:buNone/>
            </a:pPr>
            <a:r>
              <a:rPr lang="tr-TR"/>
              <a:t>DİSİPLİN                               EĞİTİM</a:t>
            </a:r>
          </a:p>
          <a:p>
            <a:pPr>
              <a:buFontTx/>
              <a:buNone/>
            </a:pPr>
            <a:r>
              <a:rPr lang="tr-TR"/>
              <a:t>REKABET                             DÜRÜSTLÜK</a:t>
            </a:r>
          </a:p>
          <a:p>
            <a:pPr>
              <a:buFontTx/>
              <a:buNone/>
            </a:pPr>
            <a:r>
              <a:rPr lang="tr-TR"/>
              <a:t>                    İÇERMELİDİR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GÜVENLİK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AMAÇLAR/ARAÇLAR/YÖNTEMLER/ŞARTLAR/ÇOCUĞU KORUMA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FABREGAS’I KEŞFETME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OYUNCU GELİŞİMİ ÜZERİNE DÜŞÜNCELER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NORMAL OLARAK SONUÇLARLA ÇOCUKLARIN EĞİTİMİNE KATACAKLARIMDAN DAHA AZ İLGİLENİRİM.</a:t>
            </a:r>
          </a:p>
          <a:p>
            <a:pPr>
              <a:buFontTx/>
              <a:buNone/>
            </a:pPr>
            <a:r>
              <a:rPr lang="tr-TR"/>
              <a:t>                             JUAN SANTISTEBAN</a:t>
            </a:r>
          </a:p>
          <a:p>
            <a:pPr>
              <a:buFontTx/>
              <a:buNone/>
            </a:pPr>
            <a:r>
              <a:rPr lang="tr-TR"/>
              <a:t>                        İSPANYA GENÇMİLLİ TAKIMI ESKİ TEKNİK DİREKTÖRÜ</a:t>
            </a:r>
          </a:p>
          <a:p>
            <a:pPr>
              <a:buFontTx/>
              <a:buNone/>
            </a:pPr>
            <a:r>
              <a:rPr lang="tr-TR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BARÇA AKADEMİ</a:t>
            </a:r>
            <a:br>
              <a:rPr lang="tr-TR" sz="4000"/>
            </a:br>
            <a:r>
              <a:rPr lang="tr-TR" sz="4000"/>
              <a:t>(KÜLTÜR)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İŞ/AİLE AHLAKI</a:t>
            </a:r>
          </a:p>
          <a:p>
            <a:r>
              <a:rPr lang="tr-TR"/>
              <a:t>HIZLI TEKNİK</a:t>
            </a:r>
          </a:p>
          <a:p>
            <a:r>
              <a:rPr lang="tr-TR"/>
              <a:t>ATLETİK/HIZ</a:t>
            </a:r>
          </a:p>
          <a:p>
            <a:r>
              <a:rPr lang="tr-TR"/>
              <a:t>TAKTİKSEL FELSEFE</a:t>
            </a:r>
          </a:p>
          <a:p>
            <a:r>
              <a:rPr lang="tr-TR"/>
              <a:t>ALÇAK GÖNÜLLÜLÜK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2 - GRASSROOTS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OYUNCU GELİŞTİRMEYE ELVERİŞLİ BİR GRASSROOTS ÇEVRENİZ VAR MI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GRASSROOTS FUTBOLU NEDİR 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GRASSROOTS FUTBOLU 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PROFESYONEL VE ELİT OLMAYAN TÜM FUTBOL GRASSROOTS FUTBOLUNUN BİR PARÇASIDIR.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ÇOCUKLARIN FUTBOLU 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İLKOKUL ÇAĞI (12 YAŞINA KADAR)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ÇOCUKLARIN            FUTBOLU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KİŞİSEL GELİŞİM         OYUNCU GELİŞİMİ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SAĞLIK                         FITNESS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SOSYAL  BECERİLERTEKNİK BECERİLER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UYGUN DURUM          VERİM-İCRAAT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GÜNÜMÜZ ÇOCUĞUNUN DÜNYASI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DAHA ÇOK</a:t>
            </a:r>
          </a:p>
          <a:p>
            <a:pPr>
              <a:buFontTx/>
              <a:buNone/>
            </a:pPr>
            <a:r>
              <a:rPr lang="tr-TR"/>
              <a:t>-TEKNOLOJİ</a:t>
            </a:r>
          </a:p>
          <a:p>
            <a:pPr>
              <a:buFontTx/>
              <a:buNone/>
            </a:pPr>
            <a:r>
              <a:rPr lang="tr-TR"/>
              <a:t>-OBEZİTE</a:t>
            </a:r>
          </a:p>
          <a:p>
            <a:pPr>
              <a:buFontTx/>
              <a:buNone/>
            </a:pPr>
            <a:r>
              <a:rPr lang="tr-TR"/>
              <a:t>-TEHLİKELER</a:t>
            </a:r>
          </a:p>
          <a:p>
            <a:pPr>
              <a:buFontTx/>
              <a:buNone/>
            </a:pPr>
            <a:r>
              <a:rPr lang="tr-TR"/>
              <a:t>-SIKICI</a:t>
            </a:r>
          </a:p>
          <a:p>
            <a:pPr>
              <a:buFontTx/>
              <a:buNone/>
            </a:pPr>
            <a:r>
              <a:rPr lang="tr-TR"/>
              <a:t>-DİKKAT DAĞINIKLIĞI</a:t>
            </a:r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GÜNÜMÜZ ÇOCUĞUNUN DÜNYASI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DAHA AZ:</a:t>
            </a:r>
          </a:p>
          <a:p>
            <a:pPr>
              <a:buFontTx/>
              <a:buNone/>
            </a:pPr>
            <a:r>
              <a:rPr lang="tr-TR"/>
              <a:t>-OYUN</a:t>
            </a:r>
          </a:p>
          <a:p>
            <a:pPr>
              <a:buFontTx/>
              <a:buNone/>
            </a:pPr>
            <a:r>
              <a:rPr lang="tr-TR"/>
              <a:t>-ÖZGÜRLÜK</a:t>
            </a:r>
          </a:p>
          <a:p>
            <a:pPr>
              <a:buFontTx/>
              <a:buNone/>
            </a:pPr>
            <a:r>
              <a:rPr lang="tr-TR"/>
              <a:t>-ZAMAN</a:t>
            </a:r>
          </a:p>
          <a:p>
            <a:pPr>
              <a:buFontTx/>
              <a:buNone/>
            </a:pPr>
            <a:r>
              <a:rPr lang="tr-TR"/>
              <a:t>-BASİTLİK/SADELİK</a:t>
            </a:r>
          </a:p>
          <a:p>
            <a:pPr>
              <a:buFontTx/>
              <a:buNone/>
            </a:pPr>
            <a:r>
              <a:rPr lang="tr-TR"/>
              <a:t>-REHBERLİK/YÖNLENDİRME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OYUNCU GELİŞTİRMENİN AMACI NEDİR?</a:t>
            </a:r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YAPABİLDİĞİNİZ KADAR ERKEN, ANTRENMAN ETİĞİNİ ÇOCUKLARA VERMEK ZORUNDASINIZ.</a:t>
            </a:r>
          </a:p>
          <a:p>
            <a:pPr>
              <a:buFontTx/>
              <a:buNone/>
            </a:pPr>
            <a:r>
              <a:rPr lang="tr-TR"/>
              <a:t>                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ÇOCUKLARIN FUTBOLU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KÜÇÜK ALAN OYUNLARI</a:t>
            </a:r>
          </a:p>
          <a:p>
            <a:r>
              <a:rPr lang="tr-TR"/>
              <a:t>UYGUN EŞLEŞME</a:t>
            </a:r>
          </a:p>
          <a:p>
            <a:r>
              <a:rPr lang="tr-TR"/>
              <a:t>SÜREKLİ TEKRAR</a:t>
            </a:r>
          </a:p>
          <a:p>
            <a:r>
              <a:rPr lang="tr-TR"/>
              <a:t>KENDİ KENDİNE YETERLİLİK</a:t>
            </a:r>
          </a:p>
          <a:p>
            <a:r>
              <a:rPr lang="tr-TR"/>
              <a:t>SEVİNÇ VE HAYAL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GELİŞİM BASAMAKLARI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YAŞ        BASAMAK                 PERYOT</a:t>
            </a:r>
          </a:p>
          <a:p>
            <a:pPr>
              <a:buFontTx/>
              <a:buNone/>
            </a:pPr>
            <a:r>
              <a:rPr lang="tr-TR"/>
              <a:t>  16+     SON AŞAMA             TAMAMLAMA</a:t>
            </a:r>
          </a:p>
          <a:p>
            <a:pPr>
              <a:buFontTx/>
              <a:buNone/>
            </a:pPr>
            <a:r>
              <a:rPr lang="tr-TR"/>
              <a:t>13-16  BİÇİMLENDİR BÖL.  SORUMLULUK</a:t>
            </a:r>
          </a:p>
          <a:p>
            <a:pPr>
              <a:buFontTx/>
              <a:buNone/>
            </a:pPr>
            <a:r>
              <a:rPr lang="tr-TR"/>
              <a:t>9-12  YAPILANDIRMA     SERÜVEN-AŞK</a:t>
            </a:r>
          </a:p>
          <a:p>
            <a:pPr>
              <a:buFontTx/>
              <a:buNone/>
            </a:pPr>
            <a:r>
              <a:rPr lang="tr-TR"/>
              <a:t>0-8    EĞLENCE DÖNEMİ   CAZİBE-EĞLEN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KÜSME DÖNEMİ</a:t>
            </a:r>
            <a:br>
              <a:rPr lang="tr-TR" sz="4000"/>
            </a:br>
            <a:r>
              <a:rPr lang="tr-TR" sz="4000"/>
              <a:t>(13-19 ARASI YAŞLAR)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-AİLE BASKISI</a:t>
            </a:r>
          </a:p>
          <a:p>
            <a:pPr>
              <a:buFontTx/>
              <a:buNone/>
            </a:pPr>
            <a:r>
              <a:rPr lang="tr-TR"/>
              <a:t>-AKRAN GURUP ETKİSİ</a:t>
            </a:r>
          </a:p>
          <a:p>
            <a:pPr>
              <a:buFontTx/>
              <a:buNone/>
            </a:pPr>
            <a:r>
              <a:rPr lang="tr-TR"/>
              <a:t>-DİĞER ÇEKİCİLİKLER</a:t>
            </a:r>
          </a:p>
          <a:p>
            <a:pPr>
              <a:buFontTx/>
              <a:buNone/>
            </a:pPr>
            <a:r>
              <a:rPr lang="tr-TR"/>
              <a:t>-SAKATLIKLAR</a:t>
            </a:r>
          </a:p>
          <a:p>
            <a:pPr>
              <a:buFontTx/>
              <a:buNone/>
            </a:pPr>
            <a:r>
              <a:rPr lang="tr-TR"/>
              <a:t>-YETERSİZ BAŞARI</a:t>
            </a:r>
          </a:p>
          <a:p>
            <a:pPr>
              <a:buFontTx/>
              <a:buNone/>
            </a:pPr>
            <a:r>
              <a:rPr lang="tr-TR"/>
              <a:t>-AŞIRI/AZ OYUN</a:t>
            </a:r>
          </a:p>
          <a:p>
            <a:pPr>
              <a:buFontTx/>
              <a:buNone/>
            </a:pPr>
            <a:r>
              <a:rPr lang="tr-TR"/>
              <a:t>-ZAYIF/YETERSİZ ANTRENÖRLÜK</a:t>
            </a:r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TEMEL BASAMAK</a:t>
            </a:r>
            <a:br>
              <a:rPr lang="tr-TR" sz="4000"/>
            </a:br>
            <a:r>
              <a:rPr lang="tr-TR" sz="4000"/>
              <a:t>(9-12 YAŞLAR)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AMAÇLAR:</a:t>
            </a:r>
          </a:p>
          <a:p>
            <a:pPr>
              <a:buFontTx/>
              <a:buNone/>
            </a:pPr>
            <a:r>
              <a:rPr lang="tr-TR"/>
              <a:t>-TOP USTALIĞI</a:t>
            </a:r>
          </a:p>
          <a:p>
            <a:pPr>
              <a:buFontTx/>
              <a:buNone/>
            </a:pPr>
            <a:r>
              <a:rPr lang="tr-TR"/>
              <a:t>-OYUNU OKUMA</a:t>
            </a:r>
          </a:p>
          <a:p>
            <a:pPr>
              <a:buFontTx/>
              <a:buNone/>
            </a:pPr>
            <a:r>
              <a:rPr lang="tr-TR"/>
              <a:t>-TEMEL PRENSİPLERİ ANLAMA</a:t>
            </a:r>
          </a:p>
          <a:p>
            <a:pPr>
              <a:buFontTx/>
              <a:buNone/>
            </a:pPr>
            <a:r>
              <a:rPr lang="tr-TR"/>
              <a:t>-HIZ/KOORDİNASYON</a:t>
            </a:r>
          </a:p>
          <a:p>
            <a:pPr>
              <a:buFontTx/>
              <a:buNone/>
            </a:pPr>
            <a:r>
              <a:rPr lang="tr-TR"/>
              <a:t>(ÖĞRENMENİN ALTIN ÇAĞI)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 ÇOCUKLARIN ARKADAŞLARIYLA BİRLİKTE KENDİ KENDİLERİNE YALNIZ ÖĞRENME,ANTRENMAN YAPMA VE OYUN OYNAMA İLE GEÇİRECEKLERİ ZAMANLARI YOKTUR.”</a:t>
            </a:r>
          </a:p>
          <a:p>
            <a:pPr>
              <a:buFontTx/>
              <a:buNone/>
            </a:pPr>
            <a:r>
              <a:rPr lang="tr-TR"/>
              <a:t>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ÇOCUK YAŞAMI BİZİMKİLERDEN DAHA FAZLA KARMAŞIKTIR.TABİİ Kİ ONLAR  BİZİM YAPTIĞIMIZDAN ÇOK DAHA AZ FUTBOL OYNARLAR.</a:t>
            </a:r>
          </a:p>
          <a:p>
            <a:pPr>
              <a:buFontTx/>
              <a:buNone/>
            </a:pPr>
            <a:r>
              <a:rPr lang="tr-TR"/>
              <a:t>                      MARCELLO LİPPİ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FUTBOL İÇİN NE YAPABİLİRSİNİZ ?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FUTBOL SİZİN İÇİN NE YAPABİLİR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3- YETENEKLERE ÖĞRETME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YETENEĞE ÖĞRETİRKEN,SÜREÇ İÇİNDE ANAHTAR BİLEŞİMLER VE HEDEFLER NELERDİR?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AMAÇ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KULÜP YADA FEDERASYON İÇİN GELECEK NESLİN EN ÜST DÜZEY OYUNCULARINI YETİŞTİRMEK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OYUNCU GELİŞTİRME-HEDEFLER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                          1.OYUNU SEVME</a:t>
            </a:r>
          </a:p>
          <a:p>
            <a:pPr>
              <a:buFontTx/>
              <a:buNone/>
            </a:pPr>
            <a:r>
              <a:rPr lang="tr-TR"/>
              <a:t>2.TOP USTALIĞI 3.FUTBOL ZEKASI 4.REKABET RUHU</a:t>
            </a:r>
          </a:p>
          <a:p>
            <a:pPr>
              <a:buFontTx/>
              <a:buNone/>
            </a:pPr>
            <a:r>
              <a:rPr lang="tr-TR"/>
              <a:t>5.FUTBOLA ÖZGÜ ATLETİZM 6.ÖZGÜVEN</a:t>
            </a:r>
          </a:p>
          <a:p>
            <a:pPr>
              <a:buFontTx/>
              <a:buNone/>
            </a:pPr>
            <a:r>
              <a:rPr lang="tr-TR"/>
              <a:t>7.İŞ AHLAKI</a:t>
            </a:r>
          </a:p>
          <a:p>
            <a:pPr>
              <a:buFontTx/>
              <a:buNone/>
            </a:pPr>
            <a:r>
              <a:rPr lang="tr-TR"/>
              <a:t>8.SAĞLIKLI YAŞAM BİÇİMİ 9.ZİHİNSEL DAYANIKLILIK.</a:t>
            </a:r>
          </a:p>
          <a:p>
            <a:pPr>
              <a:buFontTx/>
              <a:buNone/>
            </a:pPr>
            <a:r>
              <a:rPr lang="tr-TR"/>
              <a:t>10.TAKIM ANLAYIŞI  11.MANEVİ GÜVEN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“16 YAŞINDA TEKNİK EKSİKLİKLERİ OLAN BİR OYUNCUNUN BUNLARI DÜZELTMESİ VE YERİNE KOYMASI ÇOK ZOR OLACAKTIR.”</a:t>
            </a:r>
          </a:p>
          <a:p>
            <a:pPr>
              <a:buFontTx/>
              <a:buNone/>
            </a:pPr>
            <a:r>
              <a:rPr lang="tr-TR"/>
              <a:t>                         GERARD HOULLIER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sz="2800"/>
              <a:t>“KULÜPLER KAZANMA ARZUSUNA VE RUHUNA DAHA FAZLA ODAKLANIYORLAR VE OYUNCULARIN TEKNİK EĞİTİMLERİNİ İHMAL EDİYORLAR ONLARA DAHA FAZLA DÜŞÜNMEYİ ÖĞRETMİYORLAR.EĞER ÜST DÜZEYİ YAKALAMAK İSTİYORSANIZ TEKNİK AÇIDAN OLDUĞU KADAR DÜŞÜNEBİLİYOR-İLERİYİ DÜŞÜNEBİLİYOR ÖZELLİKTE OLMAK ZORUNDASINIZ.”</a:t>
            </a:r>
          </a:p>
          <a:p>
            <a:pPr>
              <a:buFontTx/>
              <a:buNone/>
            </a:pPr>
            <a:r>
              <a:rPr lang="tr-TR" sz="2800"/>
              <a:t>                                                MORTEN OLSEN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OYUNCU GELİŞTİRME</a:t>
            </a:r>
            <a:br>
              <a:rPr lang="tr-TR" sz="4000"/>
            </a:br>
            <a:r>
              <a:rPr lang="tr-TR" sz="4000"/>
              <a:t>(EV BENZETMESİ)</a:t>
            </a:r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457200" y="2516188"/>
          <a:ext cx="4038600" cy="2693987"/>
        </p:xfrm>
        <a:graphic>
          <a:graphicData uri="http://schemas.openxmlformats.org/presentationml/2006/ole">
            <p:oleObj spid="_x0000_s47108" name="Grafik" r:id="rId3" imgW="6096130" imgH="4067088" progId="MSGraph.Chart.8">
              <p:embed followColorScheme="full"/>
            </p:oleObj>
          </a:graphicData>
        </a:graphic>
      </p:graphicFrame>
      <p:graphicFrame>
        <p:nvGraphicFramePr>
          <p:cNvPr id="47111" name="Diagram 7"/>
          <p:cNvGraphicFramePr>
            <a:graphicFrameLocks/>
          </p:cNvGraphicFramePr>
          <p:nvPr>
            <p:ph sz="half" idx="2"/>
          </p:nvPr>
        </p:nvGraphicFramePr>
        <p:xfrm>
          <a:off x="2051050" y="2349500"/>
          <a:ext cx="5113338" cy="3954463"/>
        </p:xfrm>
        <a:graphic>
          <a:graphicData uri="http://schemas.openxmlformats.org/drawingml/2006/compatibility">
            <com:legacyDrawing xmlns:com="http://schemas.openxmlformats.org/drawingml/2006/compatibility" spid="_x0000_s47111"/>
          </a:graphicData>
        </a:graphic>
      </p:graphicFrame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900113" y="2708275"/>
            <a:ext cx="2951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3327400" y="2728913"/>
            <a:ext cx="571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18+</a:t>
            </a:r>
          </a:p>
        </p:txBody>
      </p: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5848350" y="2584450"/>
            <a:ext cx="163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VURGULAMA</a:t>
            </a:r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2535238" y="3952875"/>
            <a:ext cx="76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16-18</a:t>
            </a:r>
          </a:p>
        </p:txBody>
      </p:sp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6208713" y="3881438"/>
            <a:ext cx="2216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ARSENE WENGER</a:t>
            </a: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1958975" y="4816475"/>
            <a:ext cx="76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12-16</a:t>
            </a:r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1116013" y="5661025"/>
            <a:ext cx="935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5-12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124075" y="6184900"/>
            <a:ext cx="5743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ÇATIYI KAPATMAZSAN YAĞMUR ALIR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“GELECEKTE GENÇLİK FUTBOLUNU GELİŞTİRMENİN ODAK NOKTASI TAKTİK EĞİTİMİ VE KİŞİLİĞİ GELİŞTİRME OLACAKTIR.”</a:t>
            </a:r>
          </a:p>
          <a:p>
            <a:pPr>
              <a:buFontTx/>
              <a:buNone/>
            </a:pPr>
            <a:r>
              <a:rPr lang="tr-TR"/>
              <a:t>                               LOUIS VAN GAAL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ZİHİNSEL EĞİTİM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sz="2800"/>
              <a:t>DUYGUSAL EĞİTİM</a:t>
            </a:r>
          </a:p>
          <a:p>
            <a:pPr>
              <a:buFontTx/>
              <a:buChar char="-"/>
            </a:pPr>
            <a:r>
              <a:rPr lang="tr-TR" sz="2800"/>
              <a:t>STRES YÖNETİMİ(BAŞETME)</a:t>
            </a:r>
          </a:p>
          <a:p>
            <a:pPr>
              <a:buFontTx/>
              <a:buChar char="-"/>
            </a:pPr>
            <a:r>
              <a:rPr lang="tr-TR" sz="2800"/>
              <a:t>KONSANTRASYON</a:t>
            </a:r>
          </a:p>
          <a:p>
            <a:pPr>
              <a:buFontTx/>
              <a:buChar char="-"/>
            </a:pPr>
            <a:r>
              <a:rPr lang="tr-TR" sz="2800"/>
              <a:t>GERİ GELME ZİHNİYETİ(YAŞANILAN OLUMSUZLUK VE HAYAL KIRIKLIĞININ ARDINDAN)</a:t>
            </a:r>
          </a:p>
          <a:p>
            <a:pPr>
              <a:buFontTx/>
              <a:buChar char="-"/>
            </a:pPr>
            <a:r>
              <a:rPr lang="tr-TR" sz="2800"/>
              <a:t>GURUP DİNAMİKLERİ(ETKİLEŞİM GÜCÜ-GURUPLAR ARASI)</a:t>
            </a:r>
          </a:p>
          <a:p>
            <a:pPr>
              <a:buFontTx/>
              <a:buChar char="-"/>
            </a:pPr>
            <a:r>
              <a:rPr lang="tr-TR" sz="2800"/>
              <a:t>KİŞİSEL FARKINDALIK(KENDİNİ TANIMA)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1. BİR KAZANMA ZİHNİYETİ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KAZANMA ZİHNİYETİNİN ABC Sİ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TUTUM-TAVIR ALMA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KARARLILIK</a:t>
            </a:r>
          </a:p>
          <a:p>
            <a:r>
              <a:rPr lang="tr-TR"/>
              <a:t>DUYGUSAL İSTİKRAR</a:t>
            </a:r>
          </a:p>
          <a:p>
            <a:r>
              <a:rPr lang="tr-TR"/>
              <a:t>REKABET YETENEĞİ/GÜCÜ</a:t>
            </a:r>
          </a:p>
          <a:p>
            <a:r>
              <a:rPr lang="tr-TR"/>
              <a:t>GURUR-KIVANÇ-İFTİHAR</a:t>
            </a:r>
          </a:p>
          <a:p>
            <a:r>
              <a:rPr lang="tr-TR"/>
              <a:t>İYİMSERLİK</a:t>
            </a:r>
          </a:p>
          <a:p>
            <a:r>
              <a:rPr lang="tr-TR"/>
              <a:t>HIRS-HEVES-TUTKU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DAVRANIŞ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ALIŞKANLIKLAR</a:t>
            </a:r>
          </a:p>
          <a:p>
            <a:r>
              <a:rPr lang="tr-TR"/>
              <a:t>DÜZENLİLİK (DİSİPLİN)</a:t>
            </a:r>
          </a:p>
          <a:p>
            <a:r>
              <a:rPr lang="tr-TR"/>
              <a:t>KONSANTRASYON</a:t>
            </a:r>
          </a:p>
          <a:p>
            <a:r>
              <a:rPr lang="tr-TR"/>
              <a:t>DAYANIŞMA-İŞBİRLİĞİ</a:t>
            </a:r>
          </a:p>
          <a:p>
            <a:r>
              <a:rPr lang="tr-TR"/>
              <a:t>ELASTİKİYET-ÇABUK İYİLEŞME ÖZELLİĞİ</a:t>
            </a:r>
          </a:p>
          <a:p>
            <a:endParaRPr lang="tr-TR"/>
          </a:p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GÜVEN-KENDİNE GÜVEN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KENDİNE İNANMA</a:t>
            </a:r>
          </a:p>
          <a:p>
            <a:r>
              <a:rPr lang="tr-TR"/>
              <a:t>İNANÇ(GÜVEN)</a:t>
            </a:r>
          </a:p>
          <a:p>
            <a:r>
              <a:rPr lang="tr-TR"/>
              <a:t>KENDİNE GÜVENME</a:t>
            </a:r>
          </a:p>
          <a:p>
            <a:r>
              <a:rPr lang="tr-TR"/>
              <a:t>YETENEK-BECERİ</a:t>
            </a:r>
          </a:p>
          <a:p>
            <a:r>
              <a:rPr lang="tr-TR"/>
              <a:t>BAŞARMA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ELİT GENÇ OYUNCUNUN  GELİŞİMİ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FORMAYI GİYEBİLECEK KADAR İYİ OYUNCULAR GELİŞTİREBİLİRMİYİZ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POTANSİYELİN FARKINA VARMA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GENÇ BAŞLAMA</a:t>
            </a:r>
          </a:p>
          <a:p>
            <a:pPr>
              <a:buFontTx/>
              <a:buNone/>
            </a:pPr>
            <a:r>
              <a:rPr lang="tr-TR"/>
              <a:t>   (ZAMAN/BİYOLOJİK ETKİ)</a:t>
            </a:r>
          </a:p>
          <a:p>
            <a:r>
              <a:rPr lang="tr-TR"/>
              <a:t>ON YIL KURALI</a:t>
            </a:r>
          </a:p>
          <a:p>
            <a:r>
              <a:rPr lang="tr-TR"/>
              <a:t>KENDİNİ MOTİVE ETME</a:t>
            </a:r>
          </a:p>
          <a:p>
            <a:r>
              <a:rPr lang="tr-TR"/>
              <a:t>İYİ BİR REHBERLİK</a:t>
            </a:r>
          </a:p>
          <a:p>
            <a:r>
              <a:rPr lang="tr-TR"/>
              <a:t>YAPILANDIRMA/ALT YAPI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POTANSİYELİ GELİŞTİRME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KONTROLLÜ ANTRENMAN</a:t>
            </a:r>
          </a:p>
          <a:p>
            <a:r>
              <a:rPr lang="tr-TR"/>
              <a:t>ÖĞRETMEN YARDIMI</a:t>
            </a:r>
          </a:p>
          <a:p>
            <a:r>
              <a:rPr lang="tr-TR"/>
              <a:t>ÇEVRE DESTEĞİ</a:t>
            </a:r>
          </a:p>
          <a:p>
            <a:r>
              <a:rPr lang="tr-TR"/>
              <a:t>TEKRAR</a:t>
            </a:r>
          </a:p>
          <a:p>
            <a:r>
              <a:rPr lang="tr-TR"/>
              <a:t>KONSANTRASYON</a:t>
            </a:r>
          </a:p>
          <a:p>
            <a:r>
              <a:rPr lang="tr-TR"/>
              <a:t>CİDDİ EĞLENCELİ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“DÜNYA DA DOĞAL FUTBOLCULAR ÇOK ENDERDİR.BUNLARIN ÇOĞU PRATİK YAPARAK ORTAYAÇIKARILIR VE BUNU BREZİLYA LILARIN YAPTIKLARINDA GÖREBİLİRSİNİZ.”</a:t>
            </a:r>
          </a:p>
          <a:p>
            <a:pPr>
              <a:buFontTx/>
              <a:buNone/>
            </a:pPr>
            <a:r>
              <a:rPr lang="tr-TR"/>
              <a:t>                             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 YETENEK YETERLİ DEĞİLDİR,ARZU VE ZEKAYA İHTİYACINIZ VARDIR.”</a:t>
            </a:r>
          </a:p>
          <a:p>
            <a:pPr>
              <a:buFontTx/>
              <a:buNone/>
            </a:pPr>
            <a:r>
              <a:rPr lang="tr-TR"/>
              <a:t>                                   ARSENE WENGER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“ ERİC CANTONA DAN ÖNCE  EĞİTİM YAPARDIK ONDAN SONRA UYGULAMA YAPMAYA BAŞLADIK”</a:t>
            </a:r>
          </a:p>
          <a:p>
            <a:pPr>
              <a:buFontTx/>
              <a:buNone/>
            </a:pPr>
            <a:r>
              <a:rPr lang="tr-TR"/>
              <a:t>                        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 BANA VERİLEN EN BÜYÜK HEDİYE OYUNU OKUMA BECERİMDİR.”</a:t>
            </a:r>
          </a:p>
          <a:p>
            <a:pPr>
              <a:buFontTx/>
              <a:buNone/>
            </a:pPr>
            <a:r>
              <a:rPr lang="tr-TR"/>
              <a:t>                       MICHEL PLATINI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GENÇLİK ANTRENÖRLERİ ? (4)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ANTRENÖR TİPLERİ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/>
              <a:t> ÇOCUKLARIN ANTRENÖRÜ (FUTBOL ÖĞRETMENİ)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GENÇLER ANTRENÖRÜ (FUTBOL GELİŞTİRİCİSİ-PLANLAYICISI)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YETİŞKİNLER ANTRENÖRÜ (FUTBOL MENAJERİ/TEKNİK DİREKTÖRÜ)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OYUNCULARIN GELİŞTİRİCİSİ OLARAK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HIRSINIZI-TUTKUNUZU AKTARIN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KENDİSİNİ EVDE HİSSETTİRİN/SICAK ORTAM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SERBEST FUTBOL-FUTBOL BİLGİSİ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OYUN ÇOK İYİ BİR ÖĞRETİCİDİR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İLERLEMEYİ TAKDİR ETME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FELSEFENİZİ CANLI TUTMA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tr-TR"/>
              <a:t>VERME / ALMAMA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u="sng">
                <a:solidFill>
                  <a:schemeClr val="tx1"/>
                </a:solidFill>
              </a:rPr>
              <a:t>GENÇLİK ANTRENÖRÜ</a:t>
            </a:r>
            <a:br>
              <a:rPr lang="tr-TR" sz="4000" u="sng">
                <a:solidFill>
                  <a:schemeClr val="tx1"/>
                </a:solidFill>
              </a:rPr>
            </a:br>
            <a:r>
              <a:rPr lang="tr-TR" sz="4000">
                <a:solidFill>
                  <a:schemeClr val="tx1"/>
                </a:solidFill>
              </a:rPr>
              <a:t>ÜST DÜZEY 10 ÖZELLİK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DÜRÜSTLÜK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AÇIKLIK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HIRSLI-TUTKULU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ENERJİK-ENERJİ DOLU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ORGANİZE BECERİSİ/DÜZENLEME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SABIRLI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PRATİK-BECERİKLİ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KONUYU İYİ BİLEN/BİLGİLİ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ÇOK ŞEY İSTEYEN-ISRARCI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sz="2800"/>
              <a:t>GENÇ KALPLİ/KALBİ GENÇ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ELİT GENÇ FURBOLU NİÇİN ÖNEMLİDİR 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                 YATIRIM</a:t>
            </a:r>
          </a:p>
          <a:p>
            <a:pPr>
              <a:buFontTx/>
              <a:buNone/>
            </a:pPr>
            <a:r>
              <a:rPr lang="tr-TR"/>
              <a:t>           (ZAMAN/PARA/UZMANLIK)</a:t>
            </a:r>
          </a:p>
          <a:p>
            <a:pPr>
              <a:buFontTx/>
              <a:buNone/>
            </a:pPr>
            <a:r>
              <a:rPr lang="tr-TR"/>
              <a:t>                    GELECEKTE</a:t>
            </a:r>
          </a:p>
          <a:p>
            <a:pPr>
              <a:buFontTx/>
              <a:buNone/>
            </a:pPr>
            <a:r>
              <a:rPr lang="tr-TR"/>
              <a:t>           - BİR OYUNCUNUN KARİYERİ</a:t>
            </a:r>
          </a:p>
          <a:p>
            <a:pPr>
              <a:buFontTx/>
              <a:buNone/>
            </a:pPr>
            <a:r>
              <a:rPr lang="tr-TR"/>
              <a:t>           - BİR TAKIMIN BAŞARISI</a:t>
            </a:r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 BİZ BU KULÜPLERDE EN BÜYÜK DİKKATİMİZİ BİZİM GENÇ OYUNCULARIMIZIN AYAKLARINI YERE SAĞLAM BASMALARINA VERİYORUZ.”</a:t>
            </a:r>
          </a:p>
          <a:p>
            <a:pPr>
              <a:buFontTx/>
              <a:buNone/>
            </a:pPr>
            <a:r>
              <a:rPr lang="tr-TR"/>
              <a:t>                         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YETENEKLİ OYUNCUYU ETKİLEYENLER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                             KİŞİSEL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AİLE                    REKABET EDİLEBİLİRLİK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ARKADAŞLAR          MOTİVASYON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GÖREVLİLER      FİZİKSEL ŞARTLAR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KORUYUCULAR  OYUN DEĞERİNİ BİLME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(GÖZLEMCİ)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DANIŞMAN ÖĞRETMENLER      TEKNİK BECERİ – HÜNER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KAHRAMAN            KİŞİLİK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600"/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HARİCİ ETKİLER  YETENEKLİ OYUNCU  İÇSEL ETKİLER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RAKİPLER                                               ÖĞRETMENLER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MEDYA                                                    ANTRENÖR EKİBİ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TARAFTAR                                             MEDYA GÖREVLİLERİ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HALK                                                       YÖNETİCİLER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HAKEMLER                                             TAKIM ARKADAŞLARI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POLİTİKACILAR                                      KURUL ÜYELERİ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/>
              <a:t>                          ÇEVRESEL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GERİ BESLEME TAVIRLARI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BEKLENTİ</a:t>
            </a:r>
          </a:p>
          <a:p>
            <a:r>
              <a:rPr lang="tr-TR"/>
              <a:t>ÖVGÜ-METHİYE</a:t>
            </a:r>
          </a:p>
          <a:p>
            <a:r>
              <a:rPr lang="tr-TR"/>
              <a:t>BİLGİ-BİLGİ EDİNME-DANIŞMA</a:t>
            </a:r>
          </a:p>
          <a:p>
            <a:r>
              <a:rPr lang="tr-TR"/>
              <a:t>ANTRENÖRLÜK</a:t>
            </a:r>
          </a:p>
          <a:p>
            <a:r>
              <a:rPr lang="tr-TR"/>
              <a:t>SUSKUNLUK/ELEŞTİRİ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ANTRENÖRLÜK YÖNTEMLERİ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/>
              <a:t>DİREKT ÖĞRETME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REHBERLİK VE KEŞFETME(KISITLI)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SORUN ÇÖZME (YAYGIN)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ÖĞRENCİ BAŞLANGIÇLI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SERBEST OYUN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EĞİTİM YÖNTEMLERİ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“OYUNUN EN İYİ ANTRENÖR OLDUĞU FİKRİNİ GLOBAL BİR YAKLAŞIM OLARAK ALIYORUM.ALIŞTIRMA YAPTIRMAK POZİSYON OYUNLARI VE DEFANSİF ORGANİZASYONLAR İLE SET OYUNLARI İÇİN GEREKLİDİR.”</a:t>
            </a:r>
          </a:p>
          <a:p>
            <a:pPr>
              <a:buFontTx/>
              <a:buNone/>
            </a:pPr>
            <a:r>
              <a:rPr lang="tr-TR"/>
              <a:t>                                   ARSENE WENGER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GENÇLER İÇİN GEREKLİ YAPILAR? (5)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GENÇLİK YAPILARI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ÜST DÜZEY OYUNCULARI GELİŞTİRME İÇİN GEREKLİ OLAN ŞARTLAR NELERDİR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LİDERLERİ GELİŞTİRME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 OYUNCU OLARAK GELİŞİM İÇİN 3 ŞEY SİZE YARDIMCIDIR-ANTRENÖR,TAKIM ARKADAŞLARINIZ YADA RAKİP OYUNCULAR VE YARIŞMANIN DÜZEYİ.”</a:t>
            </a:r>
          </a:p>
          <a:p>
            <a:pPr>
              <a:buFontTx/>
              <a:buNone/>
            </a:pPr>
            <a:r>
              <a:rPr lang="tr-TR"/>
              <a:t>                          PAULO SOUSA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ŞARTLAR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000"/>
              <a:t>UYGUN YARIŞMALAR</a:t>
            </a:r>
          </a:p>
          <a:p>
            <a:pPr>
              <a:lnSpc>
                <a:spcPct val="80000"/>
              </a:lnSpc>
            </a:pPr>
            <a:r>
              <a:rPr lang="tr-TR" sz="2000"/>
              <a:t>İYİ İMKANLAR</a:t>
            </a:r>
          </a:p>
          <a:p>
            <a:pPr>
              <a:lnSpc>
                <a:spcPct val="80000"/>
              </a:lnSpc>
            </a:pPr>
            <a:r>
              <a:rPr lang="tr-TR" sz="2000"/>
              <a:t>SAĞLIK EKİBİ</a:t>
            </a:r>
          </a:p>
          <a:p>
            <a:pPr>
              <a:lnSpc>
                <a:spcPct val="80000"/>
              </a:lnSpc>
            </a:pPr>
            <a:r>
              <a:rPr lang="tr-TR" sz="2000"/>
              <a:t>UZMAN DESTEĞİ</a:t>
            </a:r>
          </a:p>
          <a:p>
            <a:pPr>
              <a:lnSpc>
                <a:spcPct val="80000"/>
              </a:lnSpc>
            </a:pPr>
            <a:r>
              <a:rPr lang="tr-TR" sz="2000"/>
              <a:t>REHBER GURUBU</a:t>
            </a:r>
          </a:p>
          <a:p>
            <a:pPr>
              <a:lnSpc>
                <a:spcPct val="80000"/>
              </a:lnSpc>
            </a:pPr>
            <a:r>
              <a:rPr lang="tr-TR" sz="2000"/>
              <a:t>KALİTELİ TAKIM ARKADAŞLARI</a:t>
            </a:r>
          </a:p>
          <a:p>
            <a:pPr>
              <a:lnSpc>
                <a:spcPct val="80000"/>
              </a:lnSpc>
            </a:pPr>
            <a:r>
              <a:rPr lang="tr-TR" sz="2000"/>
              <a:t>MALZEME/ULAŞIM</a:t>
            </a:r>
          </a:p>
          <a:p>
            <a:pPr>
              <a:lnSpc>
                <a:spcPct val="80000"/>
              </a:lnSpc>
            </a:pPr>
            <a:r>
              <a:rPr lang="tr-TR" sz="2000"/>
              <a:t>YÖNETİM KURULU KURALLARI</a:t>
            </a:r>
          </a:p>
          <a:p>
            <a:pPr>
              <a:lnSpc>
                <a:spcPct val="80000"/>
              </a:lnSpc>
            </a:pPr>
            <a:r>
              <a:rPr lang="tr-TR" sz="2000"/>
              <a:t>YETENEKLİ ANTRENÖRLER(UZMAN YAŞ GURUBU EĞİTİCİLERİ)</a:t>
            </a:r>
          </a:p>
          <a:p>
            <a:pPr>
              <a:lnSpc>
                <a:spcPct val="80000"/>
              </a:lnSpc>
            </a:pPr>
            <a:r>
              <a:rPr lang="tr-TR" sz="2000"/>
              <a:t>MALİ YATIRIM</a:t>
            </a:r>
          </a:p>
          <a:p>
            <a:pPr>
              <a:lnSpc>
                <a:spcPct val="80000"/>
              </a:lnSpc>
            </a:pPr>
            <a:r>
              <a:rPr lang="tr-TR" sz="2000"/>
              <a:t>ETKİLİ YÖNETİM</a:t>
            </a:r>
          </a:p>
          <a:p>
            <a:pPr>
              <a:lnSpc>
                <a:spcPct val="80000"/>
              </a:lnSpc>
            </a:pPr>
            <a:r>
              <a:rPr lang="tr-TR" sz="2000"/>
              <a:t>TAZMİNAT SİSTEMİ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OYUNCU GELİŞTİRME:ŞARAP ÜRETİMİ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OYUNCU ŞARAP GİBİDİR….</a:t>
            </a:r>
          </a:p>
          <a:p>
            <a:r>
              <a:rPr lang="tr-TR"/>
              <a:t>YAVAŞ OLGUNLAŞIR</a:t>
            </a:r>
          </a:p>
          <a:p>
            <a:r>
              <a:rPr lang="tr-TR"/>
              <a:t>KORUMAYA İHTİYAÇ DUYAR</a:t>
            </a:r>
          </a:p>
          <a:p>
            <a:r>
              <a:rPr lang="tr-TR"/>
              <a:t>İYİ ŞARTLARA İHTİYACI VARDIR</a:t>
            </a:r>
          </a:p>
          <a:p>
            <a:r>
              <a:rPr lang="tr-TR"/>
              <a:t>SAYGILI KOMUTA</a:t>
            </a:r>
          </a:p>
          <a:p>
            <a:r>
              <a:rPr lang="tr-TR"/>
              <a:t>SİPARİŞ OLMALIDIR</a:t>
            </a:r>
          </a:p>
          <a:p>
            <a:r>
              <a:rPr lang="tr-TR"/>
              <a:t>UZMANLARA BAĞLIDIR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ELİT GENÇ OYUNCU GELİŞTİRME PROGRAMI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ANAHTAR SORULAR</a:t>
            </a:r>
          </a:p>
          <a:p>
            <a:pPr>
              <a:buFontTx/>
              <a:buNone/>
            </a:pPr>
            <a:r>
              <a:rPr lang="tr-TR"/>
              <a:t>   - ŞANS VEYA TASARIM ?</a:t>
            </a:r>
          </a:p>
          <a:p>
            <a:pPr>
              <a:buFontTx/>
              <a:buNone/>
            </a:pPr>
            <a:r>
              <a:rPr lang="tr-TR"/>
              <a:t>   - MESLEK VEYA OYUN</a:t>
            </a:r>
          </a:p>
          <a:p>
            <a:pPr>
              <a:buFontTx/>
              <a:buNone/>
            </a:pPr>
            <a:r>
              <a:rPr lang="tr-TR"/>
              <a:t>   - KENDİN KURMA VEYA SATIN ALMA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KÖPRÜ ? (6)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YETENEKLER NASIL ÜST DÜZEY OYUNCULAR HALİNE GELİR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KÖPRÜ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U 21 VEYA</a:t>
            </a:r>
          </a:p>
          <a:p>
            <a:r>
              <a:rPr lang="tr-TR"/>
              <a:t>REZERV TAKIM VEYA</a:t>
            </a:r>
          </a:p>
          <a:p>
            <a:r>
              <a:rPr lang="tr-TR"/>
              <a:t>KİRALIK SİSTEMİ VEYA</a:t>
            </a:r>
          </a:p>
          <a:p>
            <a:r>
              <a:rPr lang="tr-TR"/>
              <a:t>A TAKIM KADROSU  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ÜST DÜZEY (7)?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ANAHTAR SORU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GÜNÜMÜZ ÜST DÜZEY FUTBOLUNDA DEĞERİ YÜKSELEN VE DÜŞEN TEKNİK ELEMENTLER NELERDİR 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u="sng"/>
              <a:t>TEKNİK EĞİLİMLER</a:t>
            </a:r>
            <a:br>
              <a:rPr lang="tr-TR" sz="4000" u="sng"/>
            </a:br>
            <a:r>
              <a:rPr lang="tr-TR" sz="4000"/>
              <a:t>YÜKSELEN</a:t>
            </a:r>
            <a:endParaRPr lang="tr-TR" sz="4000" u="sng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1800"/>
              <a:t>KISA PAS OYUNU</a:t>
            </a:r>
          </a:p>
          <a:p>
            <a:pPr>
              <a:lnSpc>
                <a:spcPct val="80000"/>
              </a:lnSpc>
            </a:pPr>
            <a:r>
              <a:rPr lang="tr-TR" sz="1800"/>
              <a:t>HIZLI KOMBİNASYONLAR</a:t>
            </a:r>
          </a:p>
          <a:p>
            <a:pPr>
              <a:lnSpc>
                <a:spcPct val="80000"/>
              </a:lnSpc>
            </a:pPr>
            <a:r>
              <a:rPr lang="tr-TR" sz="1800"/>
              <a:t>ETKİLİ KARŞILIK VERME</a:t>
            </a:r>
          </a:p>
          <a:p>
            <a:pPr>
              <a:lnSpc>
                <a:spcPct val="80000"/>
              </a:lnSpc>
            </a:pPr>
            <a:r>
              <a:rPr lang="tr-TR" sz="1800"/>
              <a:t>OYUNCULARI PERDELEME</a:t>
            </a:r>
          </a:p>
          <a:p>
            <a:pPr>
              <a:lnSpc>
                <a:spcPct val="80000"/>
              </a:lnSpc>
            </a:pPr>
            <a:r>
              <a:rPr lang="tr-TR" sz="1800"/>
              <a:t>MAÇ YOĞUNLUĞU</a:t>
            </a:r>
          </a:p>
          <a:p>
            <a:pPr>
              <a:lnSpc>
                <a:spcPct val="80000"/>
              </a:lnSpc>
            </a:pPr>
            <a:r>
              <a:rPr lang="tr-TR" sz="1800"/>
              <a:t>TEK GOLCÜ</a:t>
            </a:r>
          </a:p>
          <a:p>
            <a:pPr>
              <a:lnSpc>
                <a:spcPct val="80000"/>
              </a:lnSpc>
            </a:pPr>
            <a:r>
              <a:rPr lang="tr-TR" sz="1800"/>
              <a:t>4-5-1 SAVUNMA</a:t>
            </a:r>
          </a:p>
          <a:p>
            <a:pPr>
              <a:lnSpc>
                <a:spcPct val="80000"/>
              </a:lnSpc>
            </a:pPr>
            <a:r>
              <a:rPr lang="tr-TR" sz="1800"/>
              <a:t>4-3-3 / 4-2-3-1 ATAK</a:t>
            </a:r>
          </a:p>
          <a:p>
            <a:pPr>
              <a:lnSpc>
                <a:spcPct val="80000"/>
              </a:lnSpc>
            </a:pPr>
            <a:r>
              <a:rPr lang="tr-TR" sz="1800"/>
              <a:t>TAKTİK ESNEKLİK</a:t>
            </a:r>
          </a:p>
          <a:p>
            <a:pPr>
              <a:lnSpc>
                <a:spcPct val="80000"/>
              </a:lnSpc>
            </a:pPr>
            <a:r>
              <a:rPr lang="tr-TR" sz="1800"/>
              <a:t>ORTA/ÖN HÜCUMCULAR</a:t>
            </a:r>
          </a:p>
          <a:p>
            <a:pPr>
              <a:lnSpc>
                <a:spcPct val="80000"/>
              </a:lnSpc>
            </a:pPr>
            <a:r>
              <a:rPr lang="tr-TR" sz="1800"/>
              <a:t>GEÇ GOLLER</a:t>
            </a:r>
          </a:p>
          <a:p>
            <a:pPr>
              <a:lnSpc>
                <a:spcPct val="80000"/>
              </a:lnSpc>
            </a:pPr>
            <a:r>
              <a:rPr lang="tr-TR" sz="1800"/>
              <a:t>UZUN DİYAGONELLER</a:t>
            </a:r>
          </a:p>
          <a:p>
            <a:pPr>
              <a:lnSpc>
                <a:spcPct val="80000"/>
              </a:lnSpc>
            </a:pPr>
            <a:r>
              <a:rPr lang="tr-TR" sz="1800"/>
              <a:t>TEKNİK KALİTE</a:t>
            </a:r>
          </a:p>
          <a:p>
            <a:pPr>
              <a:lnSpc>
                <a:spcPct val="80000"/>
              </a:lnSpc>
            </a:pPr>
            <a:r>
              <a:rPr lang="tr-TR" sz="1800"/>
              <a:t>KANAT VARYASYONLARI</a:t>
            </a:r>
          </a:p>
          <a:p>
            <a:pPr>
              <a:lnSpc>
                <a:spcPct val="80000"/>
              </a:lnSpc>
            </a:pPr>
            <a:r>
              <a:rPr lang="tr-TR" sz="1800"/>
              <a:t>BİREYSEL OYUNCU ETKİSİ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KARŞILIK VERMELER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 GÜNÜMÜZDE SAVUNMADAN ATAĞA/ATAKTAN SAVUNMAYA GEÇİŞ HIZI ÇOK DAHA HIZLIDIR.KARŞI ATAKLARIN ÇOĞUNDA İLERİ AKAN 4-5 OYUNCULUK GURUP OLUŞUMU VARDIR.”</a:t>
            </a:r>
          </a:p>
          <a:p>
            <a:pPr>
              <a:buFontTx/>
              <a:buNone/>
            </a:pPr>
            <a:r>
              <a:rPr lang="tr-TR"/>
              <a:t>                              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“HIZLI DEĞİŞİM ÇABUK BİR ŞEKİLDE SAVUNMAYI YENİDEN KURMA VEYA TOP KAZANILDIĞINDA HIZLA RAKİBİN DAĞINIKLIĞINDAN YARARLANMA DA EN ÖNEMLİ GÖSTERGEDİR.”</a:t>
            </a:r>
          </a:p>
          <a:p>
            <a:pPr>
              <a:buFontTx/>
              <a:buNone/>
            </a:pPr>
            <a:r>
              <a:rPr lang="tr-TR"/>
              <a:t>                           JOSE MOURINHO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KARŞILIK VERMENİN KİLİT FAKTÖRLERİ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DEĞİŞİM HIZI (SAVUNMA-ATAK-SAVUNMA)</a:t>
            </a:r>
          </a:p>
          <a:p>
            <a:pPr>
              <a:lnSpc>
                <a:spcPct val="90000"/>
              </a:lnSpc>
            </a:pPr>
            <a:r>
              <a:rPr lang="tr-TR" sz="2800"/>
              <a:t>HEMEN İLERİ HAREKET(TOPLU VEYA TOPSUZ KOŞU)</a:t>
            </a:r>
          </a:p>
          <a:p>
            <a:pPr>
              <a:lnSpc>
                <a:spcPct val="90000"/>
              </a:lnSpc>
            </a:pPr>
            <a:r>
              <a:rPr lang="tr-TR" sz="2800"/>
              <a:t>DESTEKLEME ARZUSU</a:t>
            </a:r>
          </a:p>
          <a:p>
            <a:pPr>
              <a:lnSpc>
                <a:spcPct val="90000"/>
              </a:lnSpc>
            </a:pPr>
            <a:r>
              <a:rPr lang="tr-TR" sz="2800"/>
              <a:t>PATLAYICI KOŞU</a:t>
            </a:r>
          </a:p>
          <a:p>
            <a:pPr>
              <a:lnSpc>
                <a:spcPct val="90000"/>
              </a:lnSpc>
            </a:pPr>
            <a:r>
              <a:rPr lang="tr-TR" sz="2800"/>
              <a:t>ÇABUK TOP HIZI</a:t>
            </a:r>
          </a:p>
          <a:p>
            <a:pPr>
              <a:lnSpc>
                <a:spcPct val="90000"/>
              </a:lnSpc>
            </a:pPr>
            <a:r>
              <a:rPr lang="tr-TR" sz="2800"/>
              <a:t>AZ SAYIDA PAS</a:t>
            </a:r>
          </a:p>
          <a:p>
            <a:pPr>
              <a:lnSpc>
                <a:spcPct val="90000"/>
              </a:lnSpc>
            </a:pPr>
            <a:r>
              <a:rPr lang="tr-TR" sz="2800"/>
              <a:t>HIZLI ÇÖZÜM(FIRSATLAR ÖRNEĞİ)</a:t>
            </a:r>
          </a:p>
          <a:p>
            <a:pPr>
              <a:lnSpc>
                <a:spcPct val="90000"/>
              </a:lnSpc>
            </a:pPr>
            <a:r>
              <a:rPr lang="tr-TR" sz="2800"/>
              <a:t>HIZLI BİTİRİŞ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KARŞI/HIZLI ATAK GOLLERİ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u="sng"/>
              <a:t>(AÇIK OYUNLARDAN)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EURO 2008                                          %48</a:t>
            </a:r>
          </a:p>
          <a:p>
            <a:pPr>
              <a:buFontTx/>
              <a:buNone/>
            </a:pPr>
            <a:r>
              <a:rPr lang="tr-TR"/>
              <a:t>UCL 2007/2008 ŞAMPİYONLAR LİGİ %30</a:t>
            </a:r>
          </a:p>
          <a:p>
            <a:pPr>
              <a:buFontTx/>
              <a:buNone/>
            </a:pPr>
            <a:r>
              <a:rPr lang="tr-TR"/>
              <a:t>UCL 2008/2009 ŞAMPİYONLAR LİGİ %27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 KAYMAK     3-ENÜST DÜZEY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  ÜRÜN          2-ELİT GENÇ</a:t>
            </a:r>
          </a:p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/>
              <a:t>  KÖK             1-GRASSROOTS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u="sng"/>
              <a:t>TEKNİK EĞİLİMLER</a:t>
            </a:r>
            <a:br>
              <a:rPr lang="tr-TR" sz="4000" u="sng"/>
            </a:br>
            <a:r>
              <a:rPr lang="tr-TR" sz="4000"/>
              <a:t>DÜŞENLER</a:t>
            </a:r>
            <a:endParaRPr lang="tr-TR" sz="4000" u="sng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1800"/>
              <a:t>ALAN/ZAMAN</a:t>
            </a:r>
          </a:p>
          <a:p>
            <a:pPr>
              <a:lnSpc>
                <a:spcPct val="80000"/>
              </a:lnSpc>
            </a:pPr>
            <a:r>
              <a:rPr lang="tr-TR" sz="1800"/>
              <a:t>HAVADAN OYUN</a:t>
            </a:r>
          </a:p>
          <a:p>
            <a:pPr>
              <a:lnSpc>
                <a:spcPct val="80000"/>
              </a:lnSpc>
            </a:pPr>
            <a:r>
              <a:rPr lang="tr-TR" sz="1800"/>
              <a:t>ADAM MARKAJI</a:t>
            </a:r>
          </a:p>
          <a:p>
            <a:pPr>
              <a:lnSpc>
                <a:spcPct val="80000"/>
              </a:lnSpc>
            </a:pPr>
            <a:r>
              <a:rPr lang="tr-TR" sz="1800"/>
              <a:t>DİREKLERDE SAVUNMACILAR</a:t>
            </a:r>
          </a:p>
          <a:p>
            <a:pPr>
              <a:lnSpc>
                <a:spcPct val="80000"/>
              </a:lnSpc>
            </a:pPr>
            <a:r>
              <a:rPr lang="tr-TR" sz="1800"/>
              <a:t>SET OYUNLARINDAN GOLLER</a:t>
            </a:r>
          </a:p>
          <a:p>
            <a:pPr>
              <a:lnSpc>
                <a:spcPct val="80000"/>
              </a:lnSpc>
            </a:pPr>
            <a:r>
              <a:rPr lang="tr-TR" sz="1800"/>
              <a:t>UZAKTAN ATILAN GOLLER</a:t>
            </a:r>
          </a:p>
          <a:p>
            <a:pPr>
              <a:lnSpc>
                <a:spcPct val="80000"/>
              </a:lnSpc>
            </a:pPr>
            <a:r>
              <a:rPr lang="tr-TR" sz="1800"/>
              <a:t>OFSAYT UYGULAMALARI</a:t>
            </a:r>
          </a:p>
          <a:p>
            <a:pPr>
              <a:lnSpc>
                <a:spcPct val="80000"/>
              </a:lnSpc>
            </a:pPr>
            <a:r>
              <a:rPr lang="tr-TR" sz="1800"/>
              <a:t>İLERİ DÜZEYDE BASKI</a:t>
            </a:r>
          </a:p>
          <a:p>
            <a:pPr>
              <a:lnSpc>
                <a:spcPct val="80000"/>
              </a:lnSpc>
            </a:pPr>
            <a:r>
              <a:rPr lang="tr-TR" sz="1800"/>
              <a:t>UZUN TOPLA OYNAMA</a:t>
            </a:r>
          </a:p>
          <a:p>
            <a:pPr>
              <a:lnSpc>
                <a:spcPct val="80000"/>
              </a:lnSpc>
            </a:pPr>
            <a:r>
              <a:rPr lang="tr-TR" sz="1800"/>
              <a:t>KLASİK KANAT OYUNCULARI</a:t>
            </a:r>
          </a:p>
          <a:p>
            <a:pPr>
              <a:lnSpc>
                <a:spcPct val="80000"/>
              </a:lnSpc>
            </a:pPr>
            <a:r>
              <a:rPr lang="tr-TR" sz="1800"/>
              <a:t>KATI BİR 4/4/2</a:t>
            </a:r>
          </a:p>
          <a:p>
            <a:pPr>
              <a:lnSpc>
                <a:spcPct val="80000"/>
              </a:lnSpc>
            </a:pPr>
            <a:r>
              <a:rPr lang="tr-TR" sz="1800"/>
              <a:t>GERİ DÖNÜŞLER(1.GOLÜ YEDİKTEN SONRA)</a:t>
            </a:r>
          </a:p>
          <a:p>
            <a:pPr>
              <a:lnSpc>
                <a:spcPct val="80000"/>
              </a:lnSpc>
            </a:pPr>
            <a:r>
              <a:rPr lang="tr-TR" sz="1800"/>
              <a:t>ORTA ALAN/FORVET ORKESTRA ELEMANLARI</a:t>
            </a:r>
          </a:p>
          <a:p>
            <a:pPr>
              <a:lnSpc>
                <a:spcPct val="80000"/>
              </a:lnSpc>
            </a:pPr>
            <a:r>
              <a:rPr lang="tr-TR" sz="1800"/>
              <a:t>SÜRPRİZ TAKTİK (SERBEST VURUŞLAR)</a:t>
            </a:r>
          </a:p>
          <a:p>
            <a:pPr>
              <a:lnSpc>
                <a:spcPct val="80000"/>
              </a:lnSpc>
            </a:pPr>
            <a:r>
              <a:rPr lang="tr-TR" sz="1800"/>
              <a:t>RİSK ALMA</a:t>
            </a:r>
          </a:p>
          <a:p>
            <a:pPr>
              <a:lnSpc>
                <a:spcPct val="80000"/>
              </a:lnSpc>
            </a:pPr>
            <a:endParaRPr 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“KANAT OYUNCULARI GİTTİ AMA TEKRAR GERİ DÖNECEKLER.”</a:t>
            </a:r>
          </a:p>
          <a:p>
            <a:pPr>
              <a:buFontTx/>
              <a:buNone/>
            </a:pPr>
            <a:r>
              <a:rPr lang="tr-TR"/>
              <a:t>                      HENK TEN CATE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“OYUN DAHA HIZLI VE DAHA TEKNİK OLMUŞTUR VE BÖYLE DE SÜRECEKTİR.”</a:t>
            </a:r>
          </a:p>
          <a:p>
            <a:pPr>
              <a:buFontTx/>
              <a:buNone/>
            </a:pPr>
            <a:r>
              <a:rPr lang="tr-TR"/>
              <a:t>                               ARSENE WENGER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GELECEKTE FUTBOL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HIZ VE BECERİ BİRLİKTELİĞİ</a:t>
            </a:r>
          </a:p>
          <a:p>
            <a:r>
              <a:rPr lang="tr-TR"/>
              <a:t>YARATICILIK</a:t>
            </a:r>
          </a:p>
          <a:p>
            <a:r>
              <a:rPr lang="tr-TR"/>
              <a:t>KİŞİLİK</a:t>
            </a:r>
          </a:p>
          <a:p>
            <a:r>
              <a:rPr lang="tr-TR"/>
              <a:t>OYUNU TAKDİR ETME</a:t>
            </a:r>
          </a:p>
          <a:p>
            <a:r>
              <a:rPr lang="tr-TR"/>
              <a:t>FUTBOLA ÖZGÜ ATLETİZM</a:t>
            </a:r>
          </a:p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7.ÜST DÜZEY</a:t>
            </a:r>
          </a:p>
          <a:p>
            <a:r>
              <a:rPr lang="tr-TR"/>
              <a:t>6.KÖPRÜ?</a:t>
            </a:r>
          </a:p>
          <a:p>
            <a:r>
              <a:rPr lang="tr-TR"/>
              <a:t>5.GENÇLİK YAPILANMASI?</a:t>
            </a:r>
          </a:p>
          <a:p>
            <a:r>
              <a:rPr lang="tr-TR"/>
              <a:t>4.GENÇLERİN ANTRENÖRLERİ?</a:t>
            </a:r>
          </a:p>
          <a:p>
            <a:r>
              <a:rPr lang="tr-TR"/>
              <a:t>3.YETENEKLERE ÖĞRETME ?</a:t>
            </a:r>
          </a:p>
          <a:p>
            <a:r>
              <a:rPr lang="tr-TR"/>
              <a:t>2.GRASSROOTS ?</a:t>
            </a:r>
          </a:p>
          <a:p>
            <a:r>
              <a:rPr lang="tr-TR"/>
              <a:t>1.FELSEFE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OYUNCU GELİŞİMİNDEKİ BAŞARININ SIRRI NEDİR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sz="2800"/>
              <a:t>“DAVID BECKHAM BRİTANYA’NIN EN İYİ TOPA VURAN OYUNCUSU ÖZELLİĞİNİ TANRI’NIN VERDİĞİ BİR YETENEK OLARAK DEĞİL , DAHA AZ YETENEKLİ OYUNCULARIN BÜYÜK BİR ÇOĞUNLUĞU TARAFINDAN TASARLANILAMAYAN ACIMASIZ ANTRENMANLAR NEDENİYLE KAZANDI.”</a:t>
            </a:r>
          </a:p>
          <a:p>
            <a:pPr>
              <a:buFontTx/>
              <a:buNone/>
            </a:pPr>
            <a:r>
              <a:rPr lang="tr-TR" sz="2800"/>
              <a:t>                                   SIR ALEX FERGUSON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OYUNCULARI ORTAYA ÇIKARAN UYGULAMADIR.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ANTRENÖR VE YETENEK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AYIRT ETME-SEÇME</a:t>
            </a:r>
          </a:p>
          <a:p>
            <a:r>
              <a:rPr lang="tr-TR"/>
              <a:t>CESARETLENDİRME-MOTİVE ETME</a:t>
            </a:r>
          </a:p>
          <a:p>
            <a:r>
              <a:rPr lang="tr-TR"/>
              <a:t>GELİŞTİRME / ANTRENÖRLÜK</a:t>
            </a:r>
          </a:p>
          <a:p>
            <a:r>
              <a:rPr lang="tr-TR"/>
              <a:t>KORUMA / KILAVUZ</a:t>
            </a:r>
          </a:p>
          <a:p>
            <a:r>
              <a:rPr lang="tr-TR"/>
              <a:t>KULLANMA / ELEMİNE ETME SEÇME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AMAÇ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KULÜPLER VEYA FEDERASYONLAR İÇİN GELECEK NESİL ÜST DÜZEY OYUNCULARINI YETİŞTİRMEK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OYUNCU GELİŞTİRME SÜRECİ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       BİR MÜCADELE ORTAMI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ELİT GENÇ OYUNCU GELİŞTİRME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FORMAYI GİYEBİLECEK YETERLİKTE OYUNCULARI GELİŞTİREBİLİRMİYİZ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-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YETENEK GELİŞİMİ YETENEK İSTER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FABREGAS’I KEŞFETME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OYUNCU GELİŞİMİ ÜZERİNE DÜŞÜNCELER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ANTRENÖRLÜK PROGRAMI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/>
              <a:t> AEFCA SEMPOZYUMU</a:t>
            </a:r>
          </a:p>
          <a:p>
            <a:pPr>
              <a:buFontTx/>
              <a:buNone/>
            </a:pPr>
            <a:r>
              <a:rPr lang="tr-TR"/>
              <a:t> EKİM 2009 </a:t>
            </a:r>
          </a:p>
          <a:p>
            <a:pPr>
              <a:buFontTx/>
              <a:buNone/>
            </a:pPr>
            <a:r>
              <a:rPr lang="tr-TR"/>
              <a:t> BEYAZ RUSYA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1540</Words>
  <Application>Microsoft Office PowerPoint</Application>
  <PresentationFormat>Ekran Gösterisi (4:3)</PresentationFormat>
  <Paragraphs>452</Paragraphs>
  <Slides>93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93</vt:i4>
      </vt:variant>
    </vt:vector>
  </HeadingPairs>
  <TitlesOfParts>
    <vt:vector size="96" baseType="lpstr">
      <vt:lpstr>Arial</vt:lpstr>
      <vt:lpstr>Varsayılan Tasarım</vt:lpstr>
      <vt:lpstr>Grafik</vt:lpstr>
      <vt:lpstr>AEFCA SEMPOZYUMU</vt:lpstr>
      <vt:lpstr>FABREGAS’I KEŞFETME</vt:lpstr>
      <vt:lpstr>-</vt:lpstr>
      <vt:lpstr>AMAÇ</vt:lpstr>
      <vt:lpstr>ELİT GENÇ OYUNCUNUN  GELİŞİMİ</vt:lpstr>
      <vt:lpstr>ELİT GENÇ FURBOLU NİÇİN ÖNEMLİDİR ?</vt:lpstr>
      <vt:lpstr>ELİT GENÇ OYUNCU GELİŞTİRME PROGRAMI</vt:lpstr>
      <vt:lpstr>-</vt:lpstr>
      <vt:lpstr>OYUNCU GELİŞTİRME SÜRECİ</vt:lpstr>
      <vt:lpstr>YETENEK SÜRECİ</vt:lpstr>
      <vt:lpstr>-</vt:lpstr>
      <vt:lpstr>OYUNCU GELİŞTİRME SÜRECİ</vt:lpstr>
      <vt:lpstr>-</vt:lpstr>
      <vt:lpstr>ÜSTDÜZEY BİR OYUNCU</vt:lpstr>
      <vt:lpstr>-</vt:lpstr>
      <vt:lpstr>FELSEFE</vt:lpstr>
      <vt:lpstr>-</vt:lpstr>
      <vt:lpstr>BİR GENÇLİK FUTBOL FELSEFESİ</vt:lpstr>
      <vt:lpstr>GÜVENLİK</vt:lpstr>
      <vt:lpstr>-</vt:lpstr>
      <vt:lpstr>BARÇA AKADEMİ (KÜLTÜR)</vt:lpstr>
      <vt:lpstr>-</vt:lpstr>
      <vt:lpstr>-</vt:lpstr>
      <vt:lpstr>GRASSROOTS FUTBOLU NEDİR ?</vt:lpstr>
      <vt:lpstr>GRASSROOTS FUTBOLU ?</vt:lpstr>
      <vt:lpstr>ÇOCUKLARIN FUTBOLU ?</vt:lpstr>
      <vt:lpstr>ÇOCUKLARIN            FUTBOLU</vt:lpstr>
      <vt:lpstr>GÜNÜMÜZ ÇOCUĞUNUN DÜNYASI</vt:lpstr>
      <vt:lpstr>GÜNÜMÜZ ÇOCUĞUNUN DÜNYASI</vt:lpstr>
      <vt:lpstr>-</vt:lpstr>
      <vt:lpstr>ÇOCUKLARIN FUTBOLU</vt:lpstr>
      <vt:lpstr>GELİŞİM BASAMAKLARI</vt:lpstr>
      <vt:lpstr>KÜSME DÖNEMİ (13-19 ARASI YAŞLAR)</vt:lpstr>
      <vt:lpstr>TEMEL BASAMAK (9-12 YAŞLAR)</vt:lpstr>
      <vt:lpstr>-</vt:lpstr>
      <vt:lpstr>-</vt:lpstr>
      <vt:lpstr>-</vt:lpstr>
      <vt:lpstr>-</vt:lpstr>
      <vt:lpstr>-</vt:lpstr>
      <vt:lpstr>OYUNCU GELİŞTİRME-HEDEFLER</vt:lpstr>
      <vt:lpstr>-</vt:lpstr>
      <vt:lpstr>-</vt:lpstr>
      <vt:lpstr>OYUNCU GELİŞTİRME (EV BENZETMESİ)</vt:lpstr>
      <vt:lpstr>-</vt:lpstr>
      <vt:lpstr>ZİHİNSEL EĞİTİM</vt:lpstr>
      <vt:lpstr>1. BİR KAZANMA ZİHNİYETİ</vt:lpstr>
      <vt:lpstr>TUTUM-TAVIR ALMA</vt:lpstr>
      <vt:lpstr>DAVRANIŞ</vt:lpstr>
      <vt:lpstr>GÜVEN-KENDİNE GÜVEN</vt:lpstr>
      <vt:lpstr>POTANSİYELİN FARKINA VARMA</vt:lpstr>
      <vt:lpstr>POTANSİYELİ GELİŞTİRME</vt:lpstr>
      <vt:lpstr>-</vt:lpstr>
      <vt:lpstr>-</vt:lpstr>
      <vt:lpstr>-</vt:lpstr>
      <vt:lpstr>-</vt:lpstr>
      <vt:lpstr>-</vt:lpstr>
      <vt:lpstr>ANTRENÖR TİPLERİ</vt:lpstr>
      <vt:lpstr>OYUNCULARIN GELİŞTİRİCİSİ OLARAK</vt:lpstr>
      <vt:lpstr>GENÇLİK ANTRENÖRÜ ÜST DÜZEY 10 ÖZELLİK</vt:lpstr>
      <vt:lpstr>-</vt:lpstr>
      <vt:lpstr>YETENEKLİ OYUNCUYU ETKİLEYENLER</vt:lpstr>
      <vt:lpstr>GERİ BESLEME TAVIRLARI</vt:lpstr>
      <vt:lpstr>ANTRENÖRLÜK YÖNTEMLERİ</vt:lpstr>
      <vt:lpstr>EĞİTİM YÖNTEMLERİ</vt:lpstr>
      <vt:lpstr>GENÇLER İÇİN GEREKLİ YAPILAR? (5)</vt:lpstr>
      <vt:lpstr>GENÇLİK YAPILARI</vt:lpstr>
      <vt:lpstr>LİDERLERİ GELİŞTİRME</vt:lpstr>
      <vt:lpstr>ŞARTLAR</vt:lpstr>
      <vt:lpstr>OYUNCU GELİŞTİRME:ŞARAP ÜRETİMİ</vt:lpstr>
      <vt:lpstr>-</vt:lpstr>
      <vt:lpstr>-</vt:lpstr>
      <vt:lpstr>KÖPRÜ</vt:lpstr>
      <vt:lpstr>-</vt:lpstr>
      <vt:lpstr>ANAHTAR SORU</vt:lpstr>
      <vt:lpstr>TEKNİK EĞİLİMLER YÜKSELEN</vt:lpstr>
      <vt:lpstr>KARŞILIK VERMELER</vt:lpstr>
      <vt:lpstr>-</vt:lpstr>
      <vt:lpstr>KARŞILIK VERMENİN KİLİT FAKTÖRLERİ</vt:lpstr>
      <vt:lpstr>KARŞI/HIZLI ATAK GOLLERİ</vt:lpstr>
      <vt:lpstr>TEKNİK EĞİLİMLER DÜŞENLER</vt:lpstr>
      <vt:lpstr>-</vt:lpstr>
      <vt:lpstr>-</vt:lpstr>
      <vt:lpstr>GELECEKTE FUTBOL</vt:lpstr>
      <vt:lpstr>-</vt:lpstr>
      <vt:lpstr>-</vt:lpstr>
      <vt:lpstr>-</vt:lpstr>
      <vt:lpstr>-</vt:lpstr>
      <vt:lpstr>ANTRENÖR VE YETENEK</vt:lpstr>
      <vt:lpstr>AMAÇ</vt:lpstr>
      <vt:lpstr>ELİT GENÇ OYUNCU GELİŞTİRME</vt:lpstr>
      <vt:lpstr>-</vt:lpstr>
      <vt:lpstr>FABREGAS’I KEŞFETME</vt:lpstr>
      <vt:lpstr>ANTRENÖRLÜK PROGRAMI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AEFCA SEMPOZYUMU</dc:title>
  <dc:creator>DELL</dc:creator>
  <cp:lastModifiedBy>gökhan</cp:lastModifiedBy>
  <cp:revision>6</cp:revision>
  <dcterms:created xsi:type="dcterms:W3CDTF">2009-11-07T04:42:43Z</dcterms:created>
  <dcterms:modified xsi:type="dcterms:W3CDTF">2010-05-28T20:03:46Z</dcterms:modified>
</cp:coreProperties>
</file>